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sldIdLst>
    <p:sldId id="260" r:id="rId6"/>
    <p:sldId id="265" r:id="rId7"/>
    <p:sldId id="261" r:id="rId8"/>
    <p:sldId id="262" r:id="rId9"/>
    <p:sldId id="263" r:id="rId10"/>
    <p:sldId id="264" r:id="rId11"/>
    <p:sldId id="267" r:id="rId12"/>
    <p:sldId id="268" r:id="rId13"/>
    <p:sldId id="270" r:id="rId14"/>
    <p:sldId id="271" r:id="rId15"/>
    <p:sldId id="272" r:id="rId16"/>
    <p:sldId id="273" r:id="rId17"/>
    <p:sldId id="274" r:id="rId18"/>
    <p:sldId id="256" r:id="rId19"/>
    <p:sldId id="275" r:id="rId20"/>
    <p:sldId id="278" r:id="rId21"/>
    <p:sldId id="26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A9"/>
    <a:srgbClr val="EC6E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4EED6A-F63C-4041-9287-36171D9ED7EC}" v="13" dt="2024-04-29T11:54:20.4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dul Bathin" userId="86d43727-89a7-4f06-96dc-99c94ea56dc9" providerId="ADAL" clId="{B54EED6A-F63C-4041-9287-36171D9ED7EC}"/>
    <pc:docChg chg="custSel delSld modSld modMainMaster">
      <pc:chgData name="Abdul Bathin" userId="86d43727-89a7-4f06-96dc-99c94ea56dc9" providerId="ADAL" clId="{B54EED6A-F63C-4041-9287-36171D9ED7EC}" dt="2024-04-29T11:55:31.508" v="18" actId="47"/>
      <pc:docMkLst>
        <pc:docMk/>
      </pc:docMkLst>
      <pc:sldChg chg="addSp modSp">
        <pc:chgData name="Abdul Bathin" userId="86d43727-89a7-4f06-96dc-99c94ea56dc9" providerId="ADAL" clId="{B54EED6A-F63C-4041-9287-36171D9ED7EC}" dt="2024-04-29T11:54:07.579" v="10"/>
        <pc:sldMkLst>
          <pc:docMk/>
          <pc:sldMk cId="1816822138" sldId="256"/>
        </pc:sldMkLst>
        <pc:picChg chg="add mod">
          <ac:chgData name="Abdul Bathin" userId="86d43727-89a7-4f06-96dc-99c94ea56dc9" providerId="ADAL" clId="{B54EED6A-F63C-4041-9287-36171D9ED7EC}" dt="2024-04-29T11:54:07.579" v="10"/>
          <ac:picMkLst>
            <pc:docMk/>
            <pc:sldMk cId="1816822138" sldId="256"/>
            <ac:picMk id="2" creationId="{D610409C-6103-76C8-32C8-E4CCA500944D}"/>
          </ac:picMkLst>
        </pc:picChg>
      </pc:sldChg>
      <pc:sldChg chg="del">
        <pc:chgData name="Abdul Bathin" userId="86d43727-89a7-4f06-96dc-99c94ea56dc9" providerId="ADAL" clId="{B54EED6A-F63C-4041-9287-36171D9ED7EC}" dt="2024-04-29T11:54:29.339" v="15" actId="47"/>
        <pc:sldMkLst>
          <pc:docMk/>
          <pc:sldMk cId="1644186422" sldId="259"/>
        </pc:sldMkLst>
      </pc:sldChg>
      <pc:sldChg chg="addSp modSp">
        <pc:chgData name="Abdul Bathin" userId="86d43727-89a7-4f06-96dc-99c94ea56dc9" providerId="ADAL" clId="{B54EED6A-F63C-4041-9287-36171D9ED7EC}" dt="2024-04-29T11:53:41.100" v="3"/>
        <pc:sldMkLst>
          <pc:docMk/>
          <pc:sldMk cId="3375549879" sldId="268"/>
        </pc:sldMkLst>
        <pc:picChg chg="add mod">
          <ac:chgData name="Abdul Bathin" userId="86d43727-89a7-4f06-96dc-99c94ea56dc9" providerId="ADAL" clId="{B54EED6A-F63C-4041-9287-36171D9ED7EC}" dt="2024-04-29T11:53:41.100" v="3"/>
          <ac:picMkLst>
            <pc:docMk/>
            <pc:sldMk cId="3375549879" sldId="268"/>
            <ac:picMk id="6" creationId="{F97A4A09-2318-E30F-56AD-FBC75375C596}"/>
          </ac:picMkLst>
        </pc:picChg>
      </pc:sldChg>
      <pc:sldChg chg="addSp modSp del">
        <pc:chgData name="Abdul Bathin" userId="86d43727-89a7-4f06-96dc-99c94ea56dc9" providerId="ADAL" clId="{B54EED6A-F63C-4041-9287-36171D9ED7EC}" dt="2024-04-29T11:54:59.260" v="16" actId="47"/>
        <pc:sldMkLst>
          <pc:docMk/>
          <pc:sldMk cId="1705015226" sldId="269"/>
        </pc:sldMkLst>
        <pc:picChg chg="add mod">
          <ac:chgData name="Abdul Bathin" userId="86d43727-89a7-4f06-96dc-99c94ea56dc9" providerId="ADAL" clId="{B54EED6A-F63C-4041-9287-36171D9ED7EC}" dt="2024-04-29T11:53:45.174" v="4"/>
          <ac:picMkLst>
            <pc:docMk/>
            <pc:sldMk cId="1705015226" sldId="269"/>
            <ac:picMk id="6" creationId="{EE287713-34B0-CD97-4F89-40A8C8EE2F9C}"/>
          </ac:picMkLst>
        </pc:picChg>
      </pc:sldChg>
      <pc:sldChg chg="addSp modSp">
        <pc:chgData name="Abdul Bathin" userId="86d43727-89a7-4f06-96dc-99c94ea56dc9" providerId="ADAL" clId="{B54EED6A-F63C-4041-9287-36171D9ED7EC}" dt="2024-04-29T11:53:51.700" v="5"/>
        <pc:sldMkLst>
          <pc:docMk/>
          <pc:sldMk cId="4169375584" sldId="270"/>
        </pc:sldMkLst>
        <pc:picChg chg="add mod">
          <ac:chgData name="Abdul Bathin" userId="86d43727-89a7-4f06-96dc-99c94ea56dc9" providerId="ADAL" clId="{B54EED6A-F63C-4041-9287-36171D9ED7EC}" dt="2024-04-29T11:53:51.700" v="5"/>
          <ac:picMkLst>
            <pc:docMk/>
            <pc:sldMk cId="4169375584" sldId="270"/>
            <ac:picMk id="6" creationId="{55C423A3-7D49-F9C2-401D-826F215CDEBE}"/>
          </ac:picMkLst>
        </pc:picChg>
      </pc:sldChg>
      <pc:sldChg chg="addSp modSp">
        <pc:chgData name="Abdul Bathin" userId="86d43727-89a7-4f06-96dc-99c94ea56dc9" providerId="ADAL" clId="{B54EED6A-F63C-4041-9287-36171D9ED7EC}" dt="2024-04-29T11:53:54.960" v="6"/>
        <pc:sldMkLst>
          <pc:docMk/>
          <pc:sldMk cId="2239233016" sldId="271"/>
        </pc:sldMkLst>
        <pc:picChg chg="add mod">
          <ac:chgData name="Abdul Bathin" userId="86d43727-89a7-4f06-96dc-99c94ea56dc9" providerId="ADAL" clId="{B54EED6A-F63C-4041-9287-36171D9ED7EC}" dt="2024-04-29T11:53:54.960" v="6"/>
          <ac:picMkLst>
            <pc:docMk/>
            <pc:sldMk cId="2239233016" sldId="271"/>
            <ac:picMk id="2" creationId="{FEFD3994-C67E-1064-CC3F-50D39855A109}"/>
          </ac:picMkLst>
        </pc:picChg>
      </pc:sldChg>
      <pc:sldChg chg="addSp modSp">
        <pc:chgData name="Abdul Bathin" userId="86d43727-89a7-4f06-96dc-99c94ea56dc9" providerId="ADAL" clId="{B54EED6A-F63C-4041-9287-36171D9ED7EC}" dt="2024-04-29T11:53:57.866" v="7"/>
        <pc:sldMkLst>
          <pc:docMk/>
          <pc:sldMk cId="348896815" sldId="272"/>
        </pc:sldMkLst>
        <pc:picChg chg="add mod">
          <ac:chgData name="Abdul Bathin" userId="86d43727-89a7-4f06-96dc-99c94ea56dc9" providerId="ADAL" clId="{B54EED6A-F63C-4041-9287-36171D9ED7EC}" dt="2024-04-29T11:53:57.866" v="7"/>
          <ac:picMkLst>
            <pc:docMk/>
            <pc:sldMk cId="348896815" sldId="272"/>
            <ac:picMk id="2" creationId="{DB50BBE1-C470-1839-147C-6C41AEC18D3A}"/>
          </ac:picMkLst>
        </pc:picChg>
      </pc:sldChg>
      <pc:sldChg chg="addSp modSp">
        <pc:chgData name="Abdul Bathin" userId="86d43727-89a7-4f06-96dc-99c94ea56dc9" providerId="ADAL" clId="{B54EED6A-F63C-4041-9287-36171D9ED7EC}" dt="2024-04-29T11:54:00.758" v="8"/>
        <pc:sldMkLst>
          <pc:docMk/>
          <pc:sldMk cId="2411813422" sldId="273"/>
        </pc:sldMkLst>
        <pc:picChg chg="add mod">
          <ac:chgData name="Abdul Bathin" userId="86d43727-89a7-4f06-96dc-99c94ea56dc9" providerId="ADAL" clId="{B54EED6A-F63C-4041-9287-36171D9ED7EC}" dt="2024-04-29T11:54:00.758" v="8"/>
          <ac:picMkLst>
            <pc:docMk/>
            <pc:sldMk cId="2411813422" sldId="273"/>
            <ac:picMk id="2" creationId="{A29633A7-5561-FC56-801A-0F62CF484AA5}"/>
          </ac:picMkLst>
        </pc:picChg>
      </pc:sldChg>
      <pc:sldChg chg="addSp modSp">
        <pc:chgData name="Abdul Bathin" userId="86d43727-89a7-4f06-96dc-99c94ea56dc9" providerId="ADAL" clId="{B54EED6A-F63C-4041-9287-36171D9ED7EC}" dt="2024-04-29T11:54:04.055" v="9"/>
        <pc:sldMkLst>
          <pc:docMk/>
          <pc:sldMk cId="520671608" sldId="274"/>
        </pc:sldMkLst>
        <pc:picChg chg="add mod">
          <ac:chgData name="Abdul Bathin" userId="86d43727-89a7-4f06-96dc-99c94ea56dc9" providerId="ADAL" clId="{B54EED6A-F63C-4041-9287-36171D9ED7EC}" dt="2024-04-29T11:54:04.055" v="9"/>
          <ac:picMkLst>
            <pc:docMk/>
            <pc:sldMk cId="520671608" sldId="274"/>
            <ac:picMk id="6" creationId="{BF02F715-287C-B709-34BD-E071232C88E3}"/>
          </ac:picMkLst>
        </pc:picChg>
      </pc:sldChg>
      <pc:sldChg chg="addSp modSp">
        <pc:chgData name="Abdul Bathin" userId="86d43727-89a7-4f06-96dc-99c94ea56dc9" providerId="ADAL" clId="{B54EED6A-F63C-4041-9287-36171D9ED7EC}" dt="2024-04-29T11:54:10.506" v="11"/>
        <pc:sldMkLst>
          <pc:docMk/>
          <pc:sldMk cId="3425057957" sldId="275"/>
        </pc:sldMkLst>
        <pc:picChg chg="add mod">
          <ac:chgData name="Abdul Bathin" userId="86d43727-89a7-4f06-96dc-99c94ea56dc9" providerId="ADAL" clId="{B54EED6A-F63C-4041-9287-36171D9ED7EC}" dt="2024-04-29T11:54:10.506" v="11"/>
          <ac:picMkLst>
            <pc:docMk/>
            <pc:sldMk cId="3425057957" sldId="275"/>
            <ac:picMk id="2" creationId="{26F29D39-0009-E59C-2797-760DA689AB39}"/>
          </ac:picMkLst>
        </pc:picChg>
      </pc:sldChg>
      <pc:sldChg chg="addSp modSp del">
        <pc:chgData name="Abdul Bathin" userId="86d43727-89a7-4f06-96dc-99c94ea56dc9" providerId="ADAL" clId="{B54EED6A-F63C-4041-9287-36171D9ED7EC}" dt="2024-04-29T11:55:29.821" v="17" actId="47"/>
        <pc:sldMkLst>
          <pc:docMk/>
          <pc:sldMk cId="1825141065" sldId="276"/>
        </pc:sldMkLst>
        <pc:picChg chg="add mod">
          <ac:chgData name="Abdul Bathin" userId="86d43727-89a7-4f06-96dc-99c94ea56dc9" providerId="ADAL" clId="{B54EED6A-F63C-4041-9287-36171D9ED7EC}" dt="2024-04-29T11:54:14.380" v="12"/>
          <ac:picMkLst>
            <pc:docMk/>
            <pc:sldMk cId="1825141065" sldId="276"/>
            <ac:picMk id="6" creationId="{7FB9C687-8D2D-8280-9325-EEBBB7CD62BA}"/>
          </ac:picMkLst>
        </pc:picChg>
      </pc:sldChg>
      <pc:sldChg chg="addSp modSp del">
        <pc:chgData name="Abdul Bathin" userId="86d43727-89a7-4f06-96dc-99c94ea56dc9" providerId="ADAL" clId="{B54EED6A-F63C-4041-9287-36171D9ED7EC}" dt="2024-04-29T11:55:31.508" v="18" actId="47"/>
        <pc:sldMkLst>
          <pc:docMk/>
          <pc:sldMk cId="1378980415" sldId="277"/>
        </pc:sldMkLst>
        <pc:picChg chg="add mod">
          <ac:chgData name="Abdul Bathin" userId="86d43727-89a7-4f06-96dc-99c94ea56dc9" providerId="ADAL" clId="{B54EED6A-F63C-4041-9287-36171D9ED7EC}" dt="2024-04-29T11:54:17.617" v="13"/>
          <ac:picMkLst>
            <pc:docMk/>
            <pc:sldMk cId="1378980415" sldId="277"/>
            <ac:picMk id="2" creationId="{FDE24DB4-7AA1-F2D0-BD74-C515109350B6}"/>
          </ac:picMkLst>
        </pc:picChg>
      </pc:sldChg>
      <pc:sldChg chg="addSp modSp">
        <pc:chgData name="Abdul Bathin" userId="86d43727-89a7-4f06-96dc-99c94ea56dc9" providerId="ADAL" clId="{B54EED6A-F63C-4041-9287-36171D9ED7EC}" dt="2024-04-29T11:54:20.498" v="14"/>
        <pc:sldMkLst>
          <pc:docMk/>
          <pc:sldMk cId="3813481879" sldId="278"/>
        </pc:sldMkLst>
        <pc:picChg chg="add mod">
          <ac:chgData name="Abdul Bathin" userId="86d43727-89a7-4f06-96dc-99c94ea56dc9" providerId="ADAL" clId="{B54EED6A-F63C-4041-9287-36171D9ED7EC}" dt="2024-04-29T11:54:20.498" v="14"/>
          <ac:picMkLst>
            <pc:docMk/>
            <pc:sldMk cId="3813481879" sldId="278"/>
            <ac:picMk id="2" creationId="{CC1F520D-0859-3FEC-E6C2-865E33374F1B}"/>
          </ac:picMkLst>
        </pc:picChg>
      </pc:sldChg>
      <pc:sldMasterChg chg="delSp mod">
        <pc:chgData name="Abdul Bathin" userId="86d43727-89a7-4f06-96dc-99c94ea56dc9" providerId="ADAL" clId="{B54EED6A-F63C-4041-9287-36171D9ED7EC}" dt="2024-04-29T11:53:30.551" v="2" actId="21"/>
        <pc:sldMasterMkLst>
          <pc:docMk/>
          <pc:sldMasterMk cId="2297076453" sldId="2147483660"/>
        </pc:sldMasterMkLst>
        <pc:spChg chg="del">
          <ac:chgData name="Abdul Bathin" userId="86d43727-89a7-4f06-96dc-99c94ea56dc9" providerId="ADAL" clId="{B54EED6A-F63C-4041-9287-36171D9ED7EC}" dt="2024-04-29T11:53:28.038" v="0" actId="21"/>
          <ac:spMkLst>
            <pc:docMk/>
            <pc:sldMasterMk cId="2297076453" sldId="2147483660"/>
            <ac:spMk id="10" creationId="{B58BC716-BC22-D044-7E30-D07112BD5869}"/>
          </ac:spMkLst>
        </pc:spChg>
        <pc:picChg chg="del">
          <ac:chgData name="Abdul Bathin" userId="86d43727-89a7-4f06-96dc-99c94ea56dc9" providerId="ADAL" clId="{B54EED6A-F63C-4041-9287-36171D9ED7EC}" dt="2024-04-29T11:53:30.551" v="2" actId="21"/>
          <ac:picMkLst>
            <pc:docMk/>
            <pc:sldMasterMk cId="2297076453" sldId="2147483660"/>
            <ac:picMk id="7" creationId="{0EEC4A3F-0945-42E6-7AFB-526093788120}"/>
          </ac:picMkLst>
        </pc:picChg>
        <pc:cxnChg chg="del">
          <ac:chgData name="Abdul Bathin" userId="86d43727-89a7-4f06-96dc-99c94ea56dc9" providerId="ADAL" clId="{B54EED6A-F63C-4041-9287-36171D9ED7EC}" dt="2024-04-29T11:53:29.391" v="1" actId="21"/>
          <ac:cxnSpMkLst>
            <pc:docMk/>
            <pc:sldMasterMk cId="2297076453" sldId="2147483660"/>
            <ac:cxnSpMk id="9" creationId="{43BA099B-03C4-3E2A-9E7A-C20AD81F7F8B}"/>
          </ac:cxnSpMkLst>
        </pc:cxn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B570A-EEE2-041E-4929-FAB4D31DA22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57D55B0-49EC-C758-19F5-39AC551315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57164CF-BBA9-6688-0BF9-4100C10CCFF3}"/>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300ED9ED-3B49-AA4F-8ED6-1238766D8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23DA09-6F2D-BBD7-FE2B-0E9F4BF508CF}"/>
              </a:ext>
            </a:extLst>
          </p:cNvPr>
          <p:cNvSpPr>
            <a:spLocks noGrp="1"/>
          </p:cNvSpPr>
          <p:nvPr>
            <p:ph type="sldNum" sz="quarter" idx="12"/>
          </p:nvPr>
        </p:nvSpPr>
        <p:spPr/>
        <p:txBody>
          <a:bodyPr/>
          <a:lstStyle/>
          <a:p>
            <a:fld id="{E6C66F57-B344-2048-A53A-86B17F2B4808}" type="slidenum">
              <a:rPr lang="en-US" smtClean="0"/>
              <a:t>‹#›</a:t>
            </a:fld>
            <a:endParaRPr lang="en-US"/>
          </a:p>
        </p:txBody>
      </p:sp>
      <p:pic>
        <p:nvPicPr>
          <p:cNvPr id="8" name="Picture 7">
            <a:extLst>
              <a:ext uri="{FF2B5EF4-FFF2-40B4-BE49-F238E27FC236}">
                <a16:creationId xmlns:a16="http://schemas.microsoft.com/office/drawing/2014/main" id="{A373407F-4204-7DA3-23ED-9D8FF547E166}"/>
              </a:ext>
            </a:extLst>
          </p:cNvPr>
          <p:cNvPicPr>
            <a:picLocks noChangeAspect="1"/>
          </p:cNvPicPr>
          <p:nvPr userDrawn="1"/>
        </p:nvPicPr>
        <p:blipFill>
          <a:blip r:embed="rId2"/>
          <a:stretch>
            <a:fillRect/>
          </a:stretch>
        </p:blipFill>
        <p:spPr>
          <a:xfrm>
            <a:off x="227756" y="230188"/>
            <a:ext cx="1860535" cy="870352"/>
          </a:xfrm>
          <a:prstGeom prst="rect">
            <a:avLst/>
          </a:prstGeom>
        </p:spPr>
      </p:pic>
    </p:spTree>
    <p:extLst>
      <p:ext uri="{BB962C8B-B14F-4D97-AF65-F5344CB8AC3E}">
        <p14:creationId xmlns:p14="http://schemas.microsoft.com/office/powerpoint/2010/main" val="240357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0663A-EF4D-92EC-C63F-53CAB6D8447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CD3846C-6661-4E1F-B12A-F73AD62748D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CC03C7B-7175-433D-2532-E6A06F28D89B}"/>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BEC0A019-70DD-EB3F-B2AE-1092328C2F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743674-45DA-CA65-95DE-3A2CADF8CDDB}"/>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3496517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061A62-D423-FC2F-D59D-6B1E5678C01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15BB822-F370-3790-FC07-FBD141089A0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CBDD298-657A-04EC-2F03-523FC417115A}"/>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1C37A6D1-2635-771C-DAB2-23B8E8F507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03BC29-93FF-0253-C547-833E8DDE1A17}"/>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659195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B570A-EEE2-041E-4929-FAB4D31DA22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57D55B0-49EC-C758-19F5-39AC551315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57164CF-BBA9-6688-0BF9-4100C10CCFF3}"/>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300ED9ED-3B49-AA4F-8ED6-1238766D8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23DA09-6F2D-BBD7-FE2B-0E9F4BF508CF}"/>
              </a:ext>
            </a:extLst>
          </p:cNvPr>
          <p:cNvSpPr>
            <a:spLocks noGrp="1"/>
          </p:cNvSpPr>
          <p:nvPr>
            <p:ph type="sldNum" sz="quarter" idx="12"/>
          </p:nvPr>
        </p:nvSpPr>
        <p:spPr/>
        <p:txBody>
          <a:bodyPr/>
          <a:lstStyle/>
          <a:p>
            <a:fld id="{E6C66F57-B344-2048-A53A-86B17F2B4808}" type="slidenum">
              <a:rPr lang="en-US" smtClean="0"/>
              <a:t>‹#›</a:t>
            </a:fld>
            <a:endParaRPr lang="en-US"/>
          </a:p>
        </p:txBody>
      </p:sp>
      <p:pic>
        <p:nvPicPr>
          <p:cNvPr id="8" name="Picture 7">
            <a:extLst>
              <a:ext uri="{FF2B5EF4-FFF2-40B4-BE49-F238E27FC236}">
                <a16:creationId xmlns:a16="http://schemas.microsoft.com/office/drawing/2014/main" id="{A373407F-4204-7DA3-23ED-9D8FF547E166}"/>
              </a:ext>
            </a:extLst>
          </p:cNvPr>
          <p:cNvPicPr>
            <a:picLocks noChangeAspect="1"/>
          </p:cNvPicPr>
          <p:nvPr userDrawn="1"/>
        </p:nvPicPr>
        <p:blipFill>
          <a:blip r:embed="rId2"/>
          <a:stretch>
            <a:fillRect/>
          </a:stretch>
        </p:blipFill>
        <p:spPr>
          <a:xfrm>
            <a:off x="227756" y="230188"/>
            <a:ext cx="1860535" cy="870352"/>
          </a:xfrm>
          <a:prstGeom prst="rect">
            <a:avLst/>
          </a:prstGeom>
        </p:spPr>
      </p:pic>
    </p:spTree>
    <p:extLst>
      <p:ext uri="{BB962C8B-B14F-4D97-AF65-F5344CB8AC3E}">
        <p14:creationId xmlns:p14="http://schemas.microsoft.com/office/powerpoint/2010/main" val="664285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3853-9AF3-BD76-7B75-21ABC42CB0D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78E33BF-3CBC-362E-08E3-CB80FCF93C3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9887B5F-3764-CDB2-1C81-76E7A5697076}"/>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B0EEC1A8-A333-1CEF-140E-3D0BFFA400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A4407-BD39-4F31-7F3C-6CA34F73C112}"/>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975013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A9000-814F-7F3A-E632-37FA3111C84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2CC6B14-FA45-BA24-463E-3DB547A0C1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E39C4CB-A686-EE49-37BC-7CE3362D86A8}"/>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EC23B495-C2D5-1748-5180-F0EB91E4E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DB9A1-5661-818E-0452-B85BAFE5ECE0}"/>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331453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5A48-09C7-6D98-3361-D99F30F26D0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345C18D-90B1-04B9-773D-C0045AEFCF0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37655CD-E46B-DDB5-1C55-0C256F2193A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E20AAA3-1E7F-C4AE-54FD-7E64F14627A5}"/>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6" name="Footer Placeholder 5">
            <a:extLst>
              <a:ext uri="{FF2B5EF4-FFF2-40B4-BE49-F238E27FC236}">
                <a16:creationId xmlns:a16="http://schemas.microsoft.com/office/drawing/2014/main" id="{172F96E1-FD3C-8252-13AC-8FFFEB2186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FED576-18CA-E23A-878F-96E0AA4951EB}"/>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891879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6C4DF-9D1C-9025-F145-A9F95E0DAD6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38817E3-CD29-564D-99F3-9660CF9F58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6EE25AA-7A6C-9FD9-A9C8-1380822CA3C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16BC8D9-9538-BE50-4B8B-725DCEC0F8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ABC890B-05F5-BA2E-0C7E-17851F75822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896F705-12D3-CEDB-BA13-036492906F6C}"/>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8" name="Footer Placeholder 7">
            <a:extLst>
              <a:ext uri="{FF2B5EF4-FFF2-40B4-BE49-F238E27FC236}">
                <a16:creationId xmlns:a16="http://schemas.microsoft.com/office/drawing/2014/main" id="{088069B7-00DA-77C3-C375-1AFA16FF36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CC7B59-F018-0CEA-A0B8-89DB925125A2}"/>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831643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5C9DF-20E0-1D43-9990-891EEAD5364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948511F-E96C-49C0-1DBA-618EB7EEB2C7}"/>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4" name="Footer Placeholder 3">
            <a:extLst>
              <a:ext uri="{FF2B5EF4-FFF2-40B4-BE49-F238E27FC236}">
                <a16:creationId xmlns:a16="http://schemas.microsoft.com/office/drawing/2014/main" id="{F5331487-2A2B-E0F2-891F-2FA8810445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6B1739-ACA3-21A2-F3BA-8FE774E35E22}"/>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2686208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F6B73F-E6B4-A2EB-63C8-51264C2E9551}"/>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3" name="Footer Placeholder 2">
            <a:extLst>
              <a:ext uri="{FF2B5EF4-FFF2-40B4-BE49-F238E27FC236}">
                <a16:creationId xmlns:a16="http://schemas.microsoft.com/office/drawing/2014/main" id="{3A2A7BBF-2FF8-FF99-E9FB-917C8F857F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973408-82F7-D282-90D1-C0AEE61903B2}"/>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4328546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5ED16-CBB7-19F5-E0FD-E1C6318981A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393D208-8DB6-8C02-D9C0-55D7C1F352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F538DA1-31D3-9F27-1567-4B678439AB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BB4EFBA-500D-AC48-A925-8FC999D13363}"/>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6" name="Footer Placeholder 5">
            <a:extLst>
              <a:ext uri="{FF2B5EF4-FFF2-40B4-BE49-F238E27FC236}">
                <a16:creationId xmlns:a16="http://schemas.microsoft.com/office/drawing/2014/main" id="{368E0BCB-7C05-7897-BB7E-43F6F0A6E1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71166F-83E1-EC62-971F-C7BD133F1870}"/>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77100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3853-9AF3-BD76-7B75-21ABC42CB0D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78E33BF-3CBC-362E-08E3-CB80FCF93C3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9887B5F-3764-CDB2-1C81-76E7A5697076}"/>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B0EEC1A8-A333-1CEF-140E-3D0BFFA400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A4407-BD39-4F31-7F3C-6CA34F73C112}"/>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8793382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C8EB8-5D24-E03B-2873-B378C583468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9E89191-A955-44CE-59E5-D4F752C5F9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CDB16E-DA65-421E-D26D-F770A7E2F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23D5D56-23B0-732F-2EFE-43BCB9035D7E}"/>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6" name="Footer Placeholder 5">
            <a:extLst>
              <a:ext uri="{FF2B5EF4-FFF2-40B4-BE49-F238E27FC236}">
                <a16:creationId xmlns:a16="http://schemas.microsoft.com/office/drawing/2014/main" id="{CB682236-C2E8-69CD-6673-144D6BED2F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5CBE34-ADB8-D556-6868-05C036F5CAAA}"/>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3006525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0663A-EF4D-92EC-C63F-53CAB6D8447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CD3846C-6661-4E1F-B12A-F73AD62748D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CC03C7B-7175-433D-2532-E6A06F28D89B}"/>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BEC0A019-70DD-EB3F-B2AE-1092328C2F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743674-45DA-CA65-95DE-3A2CADF8CDDB}"/>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6637358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061A62-D423-FC2F-D59D-6B1E5678C01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15BB822-F370-3790-FC07-FBD141089A0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CBDD298-657A-04EC-2F03-523FC417115A}"/>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1C37A6D1-2635-771C-DAB2-23B8E8F507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03BC29-93FF-0253-C547-833E8DDE1A17}"/>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2148983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A9000-814F-7F3A-E632-37FA3111C84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2CC6B14-FA45-BA24-463E-3DB547A0C1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E39C4CB-A686-EE49-37BC-7CE3362D86A8}"/>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EC23B495-C2D5-1748-5180-F0EB91E4E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DB9A1-5661-818E-0452-B85BAFE5ECE0}"/>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61307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5A48-09C7-6D98-3361-D99F30F26D0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345C18D-90B1-04B9-773D-C0045AEFCF0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37655CD-E46B-DDB5-1C55-0C256F2193A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E20AAA3-1E7F-C4AE-54FD-7E64F14627A5}"/>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6" name="Footer Placeholder 5">
            <a:extLst>
              <a:ext uri="{FF2B5EF4-FFF2-40B4-BE49-F238E27FC236}">
                <a16:creationId xmlns:a16="http://schemas.microsoft.com/office/drawing/2014/main" id="{172F96E1-FD3C-8252-13AC-8FFFEB2186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FED576-18CA-E23A-878F-96E0AA4951EB}"/>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50227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6C4DF-9D1C-9025-F145-A9F95E0DAD6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38817E3-CD29-564D-99F3-9660CF9F58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6EE25AA-7A6C-9FD9-A9C8-1380822CA3C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16BC8D9-9538-BE50-4B8B-725DCEC0F8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ABC890B-05F5-BA2E-0C7E-17851F75822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896F705-12D3-CEDB-BA13-036492906F6C}"/>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8" name="Footer Placeholder 7">
            <a:extLst>
              <a:ext uri="{FF2B5EF4-FFF2-40B4-BE49-F238E27FC236}">
                <a16:creationId xmlns:a16="http://schemas.microsoft.com/office/drawing/2014/main" id="{088069B7-00DA-77C3-C375-1AFA16FF36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CC7B59-F018-0CEA-A0B8-89DB925125A2}"/>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459833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5C9DF-20E0-1D43-9990-891EEAD5364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948511F-E96C-49C0-1DBA-618EB7EEB2C7}"/>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4" name="Footer Placeholder 3">
            <a:extLst>
              <a:ext uri="{FF2B5EF4-FFF2-40B4-BE49-F238E27FC236}">
                <a16:creationId xmlns:a16="http://schemas.microsoft.com/office/drawing/2014/main" id="{F5331487-2A2B-E0F2-891F-2FA8810445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6B1739-ACA3-21A2-F3BA-8FE774E35E22}"/>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180204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F6B73F-E6B4-A2EB-63C8-51264C2E9551}"/>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3" name="Footer Placeholder 2">
            <a:extLst>
              <a:ext uri="{FF2B5EF4-FFF2-40B4-BE49-F238E27FC236}">
                <a16:creationId xmlns:a16="http://schemas.microsoft.com/office/drawing/2014/main" id="{3A2A7BBF-2FF8-FF99-E9FB-917C8F857F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973408-82F7-D282-90D1-C0AEE61903B2}"/>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886268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5ED16-CBB7-19F5-E0FD-E1C6318981A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393D208-8DB6-8C02-D9C0-55D7C1F352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F538DA1-31D3-9F27-1567-4B678439AB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BB4EFBA-500D-AC48-A925-8FC999D13363}"/>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6" name="Footer Placeholder 5">
            <a:extLst>
              <a:ext uri="{FF2B5EF4-FFF2-40B4-BE49-F238E27FC236}">
                <a16:creationId xmlns:a16="http://schemas.microsoft.com/office/drawing/2014/main" id="{368E0BCB-7C05-7897-BB7E-43F6F0A6E1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71166F-83E1-EC62-971F-C7BD133F1870}"/>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851657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C8EB8-5D24-E03B-2873-B378C583468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9E89191-A955-44CE-59E5-D4F752C5F9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CDB16E-DA65-421E-D26D-F770A7E2F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23D5D56-23B0-732F-2EFE-43BCB9035D7E}"/>
              </a:ext>
            </a:extLst>
          </p:cNvPr>
          <p:cNvSpPr>
            <a:spLocks noGrp="1"/>
          </p:cNvSpPr>
          <p:nvPr>
            <p:ph type="dt" sz="half" idx="10"/>
          </p:nvPr>
        </p:nvSpPr>
        <p:spPr/>
        <p:txBody>
          <a:bodyPr/>
          <a:lstStyle/>
          <a:p>
            <a:fld id="{2143909E-25F9-394E-9771-CE7B184D6814}" type="datetimeFigureOut">
              <a:rPr lang="en-US" smtClean="0"/>
              <a:t>4/29/2024</a:t>
            </a:fld>
            <a:endParaRPr lang="en-US"/>
          </a:p>
        </p:txBody>
      </p:sp>
      <p:sp>
        <p:nvSpPr>
          <p:cNvPr id="6" name="Footer Placeholder 5">
            <a:extLst>
              <a:ext uri="{FF2B5EF4-FFF2-40B4-BE49-F238E27FC236}">
                <a16:creationId xmlns:a16="http://schemas.microsoft.com/office/drawing/2014/main" id="{CB682236-C2E8-69CD-6673-144D6BED2F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5CBE34-ADB8-D556-6868-05C036F5CAAA}"/>
              </a:ext>
            </a:extLst>
          </p:cNvPr>
          <p:cNvSpPr>
            <a:spLocks noGrp="1"/>
          </p:cNvSpPr>
          <p:nvPr>
            <p:ph type="sldNum" sz="quarter" idx="12"/>
          </p:nvPr>
        </p:nvSpPr>
        <p:spPr/>
        <p:txBody>
          <a:bodyPr/>
          <a:lstStyle/>
          <a:p>
            <a:fld id="{E6C66F57-B344-2048-A53A-86B17F2B4808}" type="slidenum">
              <a:rPr lang="en-US" smtClean="0"/>
              <a:t>‹#›</a:t>
            </a:fld>
            <a:endParaRPr lang="en-US"/>
          </a:p>
        </p:txBody>
      </p:sp>
    </p:spTree>
    <p:extLst>
      <p:ext uri="{BB962C8B-B14F-4D97-AF65-F5344CB8AC3E}">
        <p14:creationId xmlns:p14="http://schemas.microsoft.com/office/powerpoint/2010/main" val="2794768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067D27-3426-0B93-7947-50935DBBD4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46A5B07-BDEC-1319-1FC3-AAE9CFB00F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2DB7D81-1518-DAB8-9A0A-F2E60B727F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E5DE1019-A0CA-19D9-92CD-391D17BD40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2278A3-6E86-0A67-D9D6-B73CC993BB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66F57-B344-2048-A53A-86B17F2B4808}" type="slidenum">
              <a:rPr lang="en-US" smtClean="0"/>
              <a:t>‹#›</a:t>
            </a:fld>
            <a:endParaRPr lang="en-US"/>
          </a:p>
        </p:txBody>
      </p:sp>
      <p:pic>
        <p:nvPicPr>
          <p:cNvPr id="8" name="Picture 7">
            <a:extLst>
              <a:ext uri="{FF2B5EF4-FFF2-40B4-BE49-F238E27FC236}">
                <a16:creationId xmlns:a16="http://schemas.microsoft.com/office/drawing/2014/main" id="{38B5D44E-156A-D309-C13A-BAE3298B9853}"/>
              </a:ext>
            </a:extLst>
          </p:cNvPr>
          <p:cNvPicPr>
            <a:picLocks noChangeAspect="1"/>
          </p:cNvPicPr>
          <p:nvPr userDrawn="1"/>
        </p:nvPicPr>
        <p:blipFill>
          <a:blip r:embed="rId13"/>
          <a:stretch>
            <a:fillRect/>
          </a:stretch>
        </p:blipFill>
        <p:spPr>
          <a:xfrm>
            <a:off x="227756" y="230188"/>
            <a:ext cx="1860535" cy="870352"/>
          </a:xfrm>
          <a:prstGeom prst="rect">
            <a:avLst/>
          </a:prstGeom>
        </p:spPr>
      </p:pic>
    </p:spTree>
    <p:extLst>
      <p:ext uri="{BB962C8B-B14F-4D97-AF65-F5344CB8AC3E}">
        <p14:creationId xmlns:p14="http://schemas.microsoft.com/office/powerpoint/2010/main" val="2918967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067D27-3426-0B93-7947-50935DBBD4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46A5B07-BDEC-1319-1FC3-AAE9CFB00F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2DB7D81-1518-DAB8-9A0A-F2E60B727F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3909E-25F9-394E-9771-CE7B184D6814}" type="datetimeFigureOut">
              <a:rPr lang="en-US" smtClean="0"/>
              <a:t>4/29/2024</a:t>
            </a:fld>
            <a:endParaRPr lang="en-US"/>
          </a:p>
        </p:txBody>
      </p:sp>
      <p:sp>
        <p:nvSpPr>
          <p:cNvPr id="5" name="Footer Placeholder 4">
            <a:extLst>
              <a:ext uri="{FF2B5EF4-FFF2-40B4-BE49-F238E27FC236}">
                <a16:creationId xmlns:a16="http://schemas.microsoft.com/office/drawing/2014/main" id="{E5DE1019-A0CA-19D9-92CD-391D17BD40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2278A3-6E86-0A67-D9D6-B73CC993BB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66F57-B344-2048-A53A-86B17F2B4808}" type="slidenum">
              <a:rPr lang="en-US" smtClean="0"/>
              <a:t>‹#›</a:t>
            </a:fld>
            <a:endParaRPr lang="en-US"/>
          </a:p>
        </p:txBody>
      </p:sp>
      <p:pic>
        <p:nvPicPr>
          <p:cNvPr id="8" name="Picture 7">
            <a:extLst>
              <a:ext uri="{FF2B5EF4-FFF2-40B4-BE49-F238E27FC236}">
                <a16:creationId xmlns:a16="http://schemas.microsoft.com/office/drawing/2014/main" id="{38B5D44E-156A-D309-C13A-BAE3298B9853}"/>
              </a:ext>
            </a:extLst>
          </p:cNvPr>
          <p:cNvPicPr>
            <a:picLocks noChangeAspect="1"/>
          </p:cNvPicPr>
          <p:nvPr userDrawn="1"/>
        </p:nvPicPr>
        <p:blipFill>
          <a:blip r:embed="rId13"/>
          <a:stretch>
            <a:fillRect/>
          </a:stretch>
        </p:blipFill>
        <p:spPr>
          <a:xfrm>
            <a:off x="227756" y="230188"/>
            <a:ext cx="1860535" cy="870352"/>
          </a:xfrm>
          <a:prstGeom prst="rect">
            <a:avLst/>
          </a:prstGeom>
        </p:spPr>
      </p:pic>
    </p:spTree>
    <p:extLst>
      <p:ext uri="{BB962C8B-B14F-4D97-AF65-F5344CB8AC3E}">
        <p14:creationId xmlns:p14="http://schemas.microsoft.com/office/powerpoint/2010/main" val="22970764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44288"/>
            <a:ext cx="10339182" cy="3447098"/>
          </a:xfrm>
          <a:prstGeom prst="rect">
            <a:avLst/>
          </a:prstGeom>
          <a:noFill/>
        </p:spPr>
        <p:txBody>
          <a:bodyPr wrap="square" lIns="91440" tIns="45720" rIns="91440" bIns="45720" anchor="t">
            <a:spAutoFit/>
          </a:bodyPr>
          <a:lstStyle/>
          <a:p>
            <a:r>
              <a:rPr lang="en-GB" sz="3200">
                <a:solidFill>
                  <a:srgbClr val="00A8A9"/>
                </a:solidFill>
                <a:latin typeface="Calibri"/>
                <a:cs typeface="Calibri"/>
              </a:rPr>
              <a:t>I have a genuine passion for empowering young people, and my own counselling journey gave me a burning desire to create meaningful change through volunteering… I saw the Enterprise Adviser scheme as a chance to impact strategy and create a long-lasting impact within education</a:t>
            </a:r>
            <a:endParaRPr lang="en-US" sz="3200">
              <a:solidFill>
                <a:srgbClr val="00A8A9"/>
              </a:solidFill>
              <a:latin typeface="Calibri"/>
              <a:cs typeface="Calibri"/>
            </a:endParaRPr>
          </a:p>
          <a:p>
            <a:endParaRPr lang="en-GB" sz="4000">
              <a:solidFill>
                <a:srgbClr val="575756"/>
              </a:solidFill>
              <a:effectLst/>
              <a:latin typeface="Calibri" panose="020F0502020204030204" pitchFamily="34" charset="0"/>
              <a:cs typeface="Calibri" panose="020F0502020204030204" pitchFamily="34" charset="0"/>
            </a:endParaRPr>
          </a:p>
          <a:p>
            <a:r>
              <a:rPr lang="en-GB" b="1">
                <a:solidFill>
                  <a:srgbClr val="EC6E50"/>
                </a:solidFill>
                <a:latin typeface="Calibri"/>
                <a:cs typeface="Calibri"/>
              </a:rPr>
              <a:t>Sanj Kamal, Enterprise Adviser </a:t>
            </a:r>
          </a:p>
        </p:txBody>
      </p:sp>
      <p:pic>
        <p:nvPicPr>
          <p:cNvPr id="2" name="Picture 1" descr="Logo, icon&#10;&#10;Description automatically generated">
            <a:extLst>
              <a:ext uri="{FF2B5EF4-FFF2-40B4-BE49-F238E27FC236}">
                <a16:creationId xmlns:a16="http://schemas.microsoft.com/office/drawing/2014/main" id="{5513D68E-817F-6D85-D466-9417C75915AD}"/>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3" name="Picture 2">
            <a:extLst>
              <a:ext uri="{FF2B5EF4-FFF2-40B4-BE49-F238E27FC236}">
                <a16:creationId xmlns:a16="http://schemas.microsoft.com/office/drawing/2014/main" id="{A93CDE2F-5AEA-615F-B5A9-179459A8D509}"/>
              </a:ext>
            </a:extLst>
          </p:cNvPr>
          <p:cNvPicPr>
            <a:picLocks noChangeAspect="1"/>
          </p:cNvPicPr>
          <p:nvPr/>
        </p:nvPicPr>
        <p:blipFill rotWithShape="1">
          <a:blip r:embed="rId3"/>
          <a:srcRect t="1" r="15992" b="65138"/>
          <a:stretch/>
        </p:blipFill>
        <p:spPr>
          <a:xfrm>
            <a:off x="8073722" y="5149030"/>
            <a:ext cx="4118278" cy="1708970"/>
          </a:xfrm>
          <a:prstGeom prst="rect">
            <a:avLst/>
          </a:prstGeom>
        </p:spPr>
      </p:pic>
      <p:pic>
        <p:nvPicPr>
          <p:cNvPr id="4" name="Picture 3">
            <a:extLst>
              <a:ext uri="{FF2B5EF4-FFF2-40B4-BE49-F238E27FC236}">
                <a16:creationId xmlns:a16="http://schemas.microsoft.com/office/drawing/2014/main" id="{4D7D4364-73E2-3881-B1F6-31EDB6798DED}"/>
              </a:ext>
            </a:extLst>
          </p:cNvPr>
          <p:cNvPicPr>
            <a:picLocks noChangeAspect="1"/>
          </p:cNvPicPr>
          <p:nvPr/>
        </p:nvPicPr>
        <p:blipFill rotWithShape="1">
          <a:blip r:embed="rId4"/>
          <a:srcRect r="53548"/>
          <a:stretch/>
        </p:blipFill>
        <p:spPr>
          <a:xfrm>
            <a:off x="11053434" y="1273200"/>
            <a:ext cx="1138566" cy="2451100"/>
          </a:xfrm>
          <a:prstGeom prst="rect">
            <a:avLst/>
          </a:prstGeom>
        </p:spPr>
      </p:pic>
      <p:pic>
        <p:nvPicPr>
          <p:cNvPr id="6" name="Picture 5" descr="A black and blue text&#10;&#10;Description automatically generated">
            <a:extLst>
              <a:ext uri="{FF2B5EF4-FFF2-40B4-BE49-F238E27FC236}">
                <a16:creationId xmlns:a16="http://schemas.microsoft.com/office/drawing/2014/main" id="{F9E9B28B-6FD0-1C1A-7FBE-2F29CC8D8CB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1762751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801302"/>
            <a:ext cx="10629683" cy="30162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00A8A9"/>
                </a:solidFill>
                <a:effectLst/>
                <a:uLnTx/>
                <a:uFillTx/>
                <a:latin typeface="Calibri" panose="020F0502020204030204" pitchFamily="34" charset="0"/>
                <a:ea typeface="+mn-lt"/>
                <a:cs typeface="Calibri" panose="020F0502020204030204" pitchFamily="34" charset="0"/>
              </a:rPr>
              <a:t>As a business, we can be far more inclusive and focus our efforts on young people who don’t traditionally get access to the range of opportunities we’re able to provide. And by being more targeted we’ve been able to learn more about what works – for example we’ve changed when we recruit and when we ramp up our engagement activities</a:t>
            </a:r>
            <a:r>
              <a:rPr kumimoji="0" lang="en-GB" sz="2800" b="1" i="0" u="none" strike="noStrike" kern="1200" cap="none" spc="0" normalizeH="0" baseline="0" noProof="0">
                <a:ln>
                  <a:noFill/>
                </a:ln>
                <a:solidFill>
                  <a:srgbClr val="00A8A9"/>
                </a:solidFill>
                <a:effectLst/>
                <a:uLnTx/>
                <a:uFillTx/>
                <a:latin typeface="Calibri" panose="020F0502020204030204" pitchFamily="34" charset="0"/>
                <a:ea typeface="+mn-lt"/>
                <a:cs typeface="Calibri" panose="020F0502020204030204" pitchFamily="34" charset="0"/>
              </a:rPr>
              <a:t> </a:t>
            </a:r>
            <a:endParaRPr kumimoji="0" lang="en-GB" sz="2800" b="0" i="0" u="none" strike="noStrike" kern="1200" cap="none" spc="0" normalizeH="0" baseline="0" noProof="0">
              <a:ln>
                <a:noFill/>
              </a:ln>
              <a:solidFill>
                <a:srgbClr val="00A8A9"/>
              </a:solidFill>
              <a:effectLst/>
              <a:uLnTx/>
              <a:uFillTx/>
              <a:latin typeface="Calibri" panose="020F0502020204030204" pitchFamily="34" charset="0"/>
              <a:ea typeface="+mn-lt"/>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00A8A9"/>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EC6E50"/>
                </a:solidFill>
                <a:effectLst/>
                <a:uLnTx/>
                <a:uFillTx/>
                <a:latin typeface="Calibri" panose="020F0502020204030204" pitchFamily="34" charset="0"/>
                <a:ea typeface="+mn-ea"/>
                <a:cs typeface="Calibri" panose="020F0502020204030204" pitchFamily="34" charset="0"/>
              </a:rPr>
              <a:t>Rob Dodds, Enterprise Adviser </a:t>
            </a:r>
          </a:p>
        </p:txBody>
      </p:sp>
      <p:pic>
        <p:nvPicPr>
          <p:cNvPr id="6" name="Picture 5">
            <a:extLst>
              <a:ext uri="{FF2B5EF4-FFF2-40B4-BE49-F238E27FC236}">
                <a16:creationId xmlns:a16="http://schemas.microsoft.com/office/drawing/2014/main" id="{4A7579DB-E039-D8A6-7ECD-5005F44F480D}"/>
              </a:ext>
            </a:extLst>
          </p:cNvPr>
          <p:cNvPicPr>
            <a:picLocks noChangeAspect="1"/>
          </p:cNvPicPr>
          <p:nvPr/>
        </p:nvPicPr>
        <p:blipFill rotWithShape="1">
          <a:blip r:embed="rId2"/>
          <a:srcRect b="50000"/>
          <a:stretch/>
        </p:blipFill>
        <p:spPr>
          <a:xfrm>
            <a:off x="7345405" y="6248400"/>
            <a:ext cx="1219200" cy="609600"/>
          </a:xfrm>
          <a:prstGeom prst="rect">
            <a:avLst/>
          </a:prstGeom>
        </p:spPr>
      </p:pic>
      <p:pic>
        <p:nvPicPr>
          <p:cNvPr id="7" name="Picture 6">
            <a:extLst>
              <a:ext uri="{FF2B5EF4-FFF2-40B4-BE49-F238E27FC236}">
                <a16:creationId xmlns:a16="http://schemas.microsoft.com/office/drawing/2014/main" id="{0939FC97-56B0-1A96-9494-DB6EA4A450BA}"/>
              </a:ext>
            </a:extLst>
          </p:cNvPr>
          <p:cNvPicPr>
            <a:picLocks noChangeAspect="1"/>
          </p:cNvPicPr>
          <p:nvPr/>
        </p:nvPicPr>
        <p:blipFill rotWithShape="1">
          <a:blip r:embed="rId3"/>
          <a:srcRect r="31787"/>
          <a:stretch/>
        </p:blipFill>
        <p:spPr>
          <a:xfrm>
            <a:off x="10520034" y="1273200"/>
            <a:ext cx="1671966" cy="2451100"/>
          </a:xfrm>
          <a:prstGeom prst="rect">
            <a:avLst/>
          </a:prstGeom>
        </p:spPr>
      </p:pic>
      <p:pic>
        <p:nvPicPr>
          <p:cNvPr id="9" name="Picture 8" descr="Logo, icon&#10;&#10;Description automatically generated">
            <a:extLst>
              <a:ext uri="{FF2B5EF4-FFF2-40B4-BE49-F238E27FC236}">
                <a16:creationId xmlns:a16="http://schemas.microsoft.com/office/drawing/2014/main" id="{72B64E4A-7823-316F-A11E-AEFAD7E097E3}"/>
              </a:ext>
            </a:extLst>
          </p:cNvPr>
          <p:cNvPicPr>
            <a:picLocks noChangeAspect="1"/>
          </p:cNvPicPr>
          <p:nvPr/>
        </p:nvPicPr>
        <p:blipFill>
          <a:blip r:embed="rId4"/>
          <a:stretch>
            <a:fillRect/>
          </a:stretch>
        </p:blipFill>
        <p:spPr>
          <a:xfrm>
            <a:off x="901975" y="1212048"/>
            <a:ext cx="1540565" cy="1540565"/>
          </a:xfrm>
          <a:prstGeom prst="rect">
            <a:avLst/>
          </a:prstGeom>
        </p:spPr>
      </p:pic>
      <p:pic>
        <p:nvPicPr>
          <p:cNvPr id="2" name="Picture 1" descr="A black and blue text&#10;&#10;Description automatically generated">
            <a:extLst>
              <a:ext uri="{FF2B5EF4-FFF2-40B4-BE49-F238E27FC236}">
                <a16:creationId xmlns:a16="http://schemas.microsoft.com/office/drawing/2014/main" id="{FEFD3994-C67E-1064-CC3F-50D39855A10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2239233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711477" y="2759354"/>
            <a:ext cx="10792256" cy="3662541"/>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EC6E50"/>
                </a:solidFill>
                <a:effectLst/>
                <a:uLnTx/>
                <a:uFillTx/>
                <a:latin typeface="Calibri"/>
                <a:ea typeface="+mn-lt"/>
                <a:cs typeface="Calibri"/>
              </a:rPr>
              <a:t>As well as making a difference in people’s lives, it is possible to see the potential recruitment benefits for us. We’re always looking for new young people to come on board with good skills who are work </a:t>
            </a:r>
            <a:endParaRPr kumimoji="0" lang="en-US" sz="2800" b="0" i="0" u="none" strike="noStrike" kern="1200" cap="none" spc="0" normalizeH="0" baseline="0" noProof="0">
              <a:ln>
                <a:noFill/>
              </a:ln>
              <a:solidFill>
                <a:srgbClr val="EC6E50"/>
              </a:solidFill>
              <a:effectLst/>
              <a:uLnTx/>
              <a:uFillTx/>
              <a:latin typeface="Calibri"/>
              <a:ea typeface="+mn-lt"/>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EC6E50"/>
                </a:solidFill>
                <a:effectLst/>
                <a:uLnTx/>
                <a:uFillTx/>
                <a:latin typeface="Calibri"/>
                <a:ea typeface="+mn-lt"/>
                <a:cs typeface="Calibri"/>
              </a:rPr>
              <a:t>ready. So, it’s a win-win really. To anyone considering becoming an Enterprise Adviser, don’t worry if you feel out of your depth at first, just take it slowly and expect it to be a learning experience. You don’t need to know everything or have all the answers, just get involved.”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00A8A9"/>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A8A9"/>
                </a:solidFill>
                <a:effectLst/>
                <a:uLnTx/>
                <a:uFillTx/>
                <a:latin typeface="Calibri"/>
                <a:ea typeface="+mn-lt"/>
                <a:cs typeface="Calibri"/>
              </a:rPr>
              <a:t>Gill Price, Enterprise Adviser </a:t>
            </a:r>
          </a:p>
        </p:txBody>
      </p:sp>
      <p:pic>
        <p:nvPicPr>
          <p:cNvPr id="4" name="Picture 3" descr="Logo, icon&#10;&#10;Description automatically generated">
            <a:extLst>
              <a:ext uri="{FF2B5EF4-FFF2-40B4-BE49-F238E27FC236}">
                <a16:creationId xmlns:a16="http://schemas.microsoft.com/office/drawing/2014/main" id="{47C9AD54-4252-D8B4-D222-27FF0271FCF6}"/>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6" name="Picture 5">
            <a:extLst>
              <a:ext uri="{FF2B5EF4-FFF2-40B4-BE49-F238E27FC236}">
                <a16:creationId xmlns:a16="http://schemas.microsoft.com/office/drawing/2014/main" id="{D7453FDF-5BF5-34A3-9850-72959EBD929A}"/>
              </a:ext>
            </a:extLst>
          </p:cNvPr>
          <p:cNvPicPr>
            <a:picLocks noChangeAspect="1"/>
          </p:cNvPicPr>
          <p:nvPr/>
        </p:nvPicPr>
        <p:blipFill rotWithShape="1">
          <a:blip r:embed="rId3"/>
          <a:srcRect b="66017"/>
          <a:stretch/>
        </p:blipFill>
        <p:spPr>
          <a:xfrm>
            <a:off x="7289800" y="5192091"/>
            <a:ext cx="4902200" cy="1665909"/>
          </a:xfrm>
          <a:prstGeom prst="rect">
            <a:avLst/>
          </a:prstGeom>
        </p:spPr>
      </p:pic>
      <p:pic>
        <p:nvPicPr>
          <p:cNvPr id="7" name="Picture 6">
            <a:extLst>
              <a:ext uri="{FF2B5EF4-FFF2-40B4-BE49-F238E27FC236}">
                <a16:creationId xmlns:a16="http://schemas.microsoft.com/office/drawing/2014/main" id="{010CBFC2-DA76-7465-C175-7D39850A4DF7}"/>
              </a:ext>
            </a:extLst>
          </p:cNvPr>
          <p:cNvPicPr>
            <a:picLocks noChangeAspect="1"/>
          </p:cNvPicPr>
          <p:nvPr/>
        </p:nvPicPr>
        <p:blipFill rotWithShape="1">
          <a:blip r:embed="rId4"/>
          <a:srcRect r="28989"/>
          <a:stretch/>
        </p:blipFill>
        <p:spPr>
          <a:xfrm>
            <a:off x="10451445" y="1546127"/>
            <a:ext cx="1740555" cy="2451100"/>
          </a:xfrm>
          <a:prstGeom prst="rect">
            <a:avLst/>
          </a:prstGeom>
        </p:spPr>
      </p:pic>
      <p:pic>
        <p:nvPicPr>
          <p:cNvPr id="2" name="Picture 1" descr="A black and blue text&#10;&#10;Description automatically generated">
            <a:extLst>
              <a:ext uri="{FF2B5EF4-FFF2-40B4-BE49-F238E27FC236}">
                <a16:creationId xmlns:a16="http://schemas.microsoft.com/office/drawing/2014/main" id="{DB50BBE1-C470-1839-147C-6C41AEC18D3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348896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51734"/>
            <a:ext cx="9618059" cy="3570208"/>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00A8A9"/>
                </a:solidFill>
                <a:effectLst/>
                <a:uLnTx/>
                <a:uFillTx/>
                <a:latin typeface="Calibri"/>
                <a:ea typeface="+mn-ea"/>
                <a:cs typeface="Calibri"/>
              </a:rPr>
              <a:t>A good tip for people considering becoming an Enterprise Adviser is to make sure you read through the job role thoroughly. The role is more than just going into schools and delivering talks. It’s a strategic role and you need to make sure that you can commit to it and be available to support the school as needed. If you are able to commit, it’s very rewarding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4000" b="0" i="0" u="none" strike="noStrike" kern="1200" cap="none" spc="0" normalizeH="0" baseline="0" noProof="0">
              <a:ln>
                <a:noFill/>
              </a:ln>
              <a:solidFill>
                <a:srgbClr val="575756"/>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EC6E50"/>
                </a:solidFill>
                <a:effectLst/>
                <a:uLnTx/>
                <a:uFillTx/>
                <a:latin typeface="Calibri" panose="020F0502020204030204" pitchFamily="34" charset="0"/>
                <a:ea typeface="+mn-ea"/>
                <a:cs typeface="Calibri" panose="020F0502020204030204" pitchFamily="34" charset="0"/>
              </a:rPr>
              <a:t>Hollie Whittles, Enterprise Adviser</a:t>
            </a:r>
          </a:p>
        </p:txBody>
      </p:sp>
      <p:pic>
        <p:nvPicPr>
          <p:cNvPr id="4" name="Picture 3" descr="Logo, icon&#10;&#10;Description automatically generated">
            <a:extLst>
              <a:ext uri="{FF2B5EF4-FFF2-40B4-BE49-F238E27FC236}">
                <a16:creationId xmlns:a16="http://schemas.microsoft.com/office/drawing/2014/main" id="{47C9AD54-4252-D8B4-D222-27FF0271FCF6}"/>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6" name="Picture 5">
            <a:extLst>
              <a:ext uri="{FF2B5EF4-FFF2-40B4-BE49-F238E27FC236}">
                <a16:creationId xmlns:a16="http://schemas.microsoft.com/office/drawing/2014/main" id="{D7453FDF-5BF5-34A3-9850-72959EBD929A}"/>
              </a:ext>
            </a:extLst>
          </p:cNvPr>
          <p:cNvPicPr>
            <a:picLocks noChangeAspect="1"/>
          </p:cNvPicPr>
          <p:nvPr/>
        </p:nvPicPr>
        <p:blipFill rotWithShape="1">
          <a:blip r:embed="rId3"/>
          <a:srcRect b="66017"/>
          <a:stretch/>
        </p:blipFill>
        <p:spPr>
          <a:xfrm>
            <a:off x="7289800" y="5192091"/>
            <a:ext cx="4902200" cy="1665909"/>
          </a:xfrm>
          <a:prstGeom prst="rect">
            <a:avLst/>
          </a:prstGeom>
        </p:spPr>
      </p:pic>
      <p:pic>
        <p:nvPicPr>
          <p:cNvPr id="7" name="Picture 6">
            <a:extLst>
              <a:ext uri="{FF2B5EF4-FFF2-40B4-BE49-F238E27FC236}">
                <a16:creationId xmlns:a16="http://schemas.microsoft.com/office/drawing/2014/main" id="{010CBFC2-DA76-7465-C175-7D39850A4DF7}"/>
              </a:ext>
            </a:extLst>
          </p:cNvPr>
          <p:cNvPicPr>
            <a:picLocks noChangeAspect="1"/>
          </p:cNvPicPr>
          <p:nvPr/>
        </p:nvPicPr>
        <p:blipFill rotWithShape="1">
          <a:blip r:embed="rId4"/>
          <a:srcRect r="28989"/>
          <a:stretch/>
        </p:blipFill>
        <p:spPr>
          <a:xfrm>
            <a:off x="10451445" y="1546127"/>
            <a:ext cx="1740555" cy="2451100"/>
          </a:xfrm>
          <a:prstGeom prst="rect">
            <a:avLst/>
          </a:prstGeom>
        </p:spPr>
      </p:pic>
      <p:pic>
        <p:nvPicPr>
          <p:cNvPr id="2" name="Picture 1" descr="A black and blue text&#10;&#10;Description automatically generated">
            <a:extLst>
              <a:ext uri="{FF2B5EF4-FFF2-40B4-BE49-F238E27FC236}">
                <a16:creationId xmlns:a16="http://schemas.microsoft.com/office/drawing/2014/main" id="{A29633A7-5561-FC56-801A-0F62CF484AA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2411813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61334"/>
            <a:ext cx="10163375" cy="236988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EC6E50"/>
                </a:solidFill>
                <a:effectLst/>
                <a:uLnTx/>
                <a:uFillTx/>
                <a:latin typeface="Calibri" panose="020F0502020204030204" pitchFamily="34" charset="0"/>
                <a:ea typeface="+mn-ea"/>
                <a:cs typeface="Calibri" panose="020F0502020204030204" pitchFamily="34" charset="0"/>
              </a:rPr>
              <a:t>Being an Enterprise Adviser provides me the opportunity to collaborate with such a vibrant and engaged Network of proactive business leaders and organisations who have a genuine interest in enhancing young people’s lives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00A8A9"/>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A8A9"/>
                </a:solidFill>
                <a:effectLst/>
                <a:uLnTx/>
                <a:uFillTx/>
                <a:latin typeface="Calibri" panose="020F0502020204030204" pitchFamily="34" charset="0"/>
                <a:ea typeface="+mn-ea"/>
                <a:cs typeface="Calibri" panose="020F0502020204030204" pitchFamily="34" charset="0"/>
              </a:rPr>
              <a:t>Dan </a:t>
            </a:r>
            <a:r>
              <a:rPr kumimoji="0" lang="en-GB" sz="1800" b="1" i="0" u="none" strike="noStrike" kern="1200" cap="none" spc="0" normalizeH="0" baseline="0" noProof="0" err="1">
                <a:ln>
                  <a:noFill/>
                </a:ln>
                <a:solidFill>
                  <a:srgbClr val="00A8A9"/>
                </a:solidFill>
                <a:effectLst/>
                <a:uLnTx/>
                <a:uFillTx/>
                <a:latin typeface="Calibri" panose="020F0502020204030204" pitchFamily="34" charset="0"/>
                <a:ea typeface="+mn-ea"/>
                <a:cs typeface="Calibri" panose="020F0502020204030204" pitchFamily="34" charset="0"/>
              </a:rPr>
              <a:t>Lamoon</a:t>
            </a:r>
            <a:r>
              <a:rPr kumimoji="0" lang="en-GB" sz="1800" b="1" i="0" u="none" strike="noStrike" kern="1200" cap="none" spc="0" normalizeH="0" baseline="0" noProof="0">
                <a:ln>
                  <a:noFill/>
                </a:ln>
                <a:solidFill>
                  <a:srgbClr val="00A8A9"/>
                </a:solidFill>
                <a:effectLst/>
                <a:uLnTx/>
                <a:uFillTx/>
                <a:latin typeface="Calibri" panose="020F0502020204030204" pitchFamily="34" charset="0"/>
                <a:ea typeface="+mn-ea"/>
                <a:cs typeface="Calibri" panose="020F0502020204030204" pitchFamily="34" charset="0"/>
              </a:rPr>
              <a:t>, Enterprise Adviser  </a:t>
            </a:r>
            <a:r>
              <a:rPr kumimoji="0" lang="en-GB" sz="1800" b="0" i="0" u="none" strike="noStrike" kern="1200" cap="none" spc="0" normalizeH="0" baseline="0" noProof="0">
                <a:ln>
                  <a:noFill/>
                </a:ln>
                <a:solidFill>
                  <a:prstClr val="black"/>
                </a:solidFill>
                <a:effectLst/>
                <a:uLnTx/>
                <a:uFillTx/>
                <a:latin typeface="Calibri" panose="020F0502020204030204" pitchFamily="34" charset="0"/>
                <a:ea typeface="+mn-lt"/>
                <a:cs typeface="Calibri" panose="020F0502020204030204" pitchFamily="34" charset="0"/>
              </a:rPr>
              <a:t> </a:t>
            </a:r>
            <a:endParaRPr kumimoji="0" lang="en-GB" sz="1800" b="1"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endParaRPr>
          </a:p>
        </p:txBody>
      </p:sp>
      <p:pic>
        <p:nvPicPr>
          <p:cNvPr id="2" name="Picture 1">
            <a:extLst>
              <a:ext uri="{FF2B5EF4-FFF2-40B4-BE49-F238E27FC236}">
                <a16:creationId xmlns:a16="http://schemas.microsoft.com/office/drawing/2014/main" id="{76771214-C82A-350C-DAFF-30A34C9E685A}"/>
              </a:ext>
            </a:extLst>
          </p:cNvPr>
          <p:cNvPicPr>
            <a:picLocks noChangeAspect="1"/>
          </p:cNvPicPr>
          <p:nvPr/>
        </p:nvPicPr>
        <p:blipFill>
          <a:blip r:embed="rId2"/>
          <a:stretch>
            <a:fillRect/>
          </a:stretch>
        </p:blipFill>
        <p:spPr>
          <a:xfrm>
            <a:off x="10611284" y="1534433"/>
            <a:ext cx="1219200" cy="1219200"/>
          </a:xfrm>
          <a:prstGeom prst="rect">
            <a:avLst/>
          </a:prstGeom>
        </p:spPr>
      </p:pic>
      <p:pic>
        <p:nvPicPr>
          <p:cNvPr id="3" name="Picture 2">
            <a:extLst>
              <a:ext uri="{FF2B5EF4-FFF2-40B4-BE49-F238E27FC236}">
                <a16:creationId xmlns:a16="http://schemas.microsoft.com/office/drawing/2014/main" id="{E82B3CD9-657E-D915-393B-1101E8F154BF}"/>
              </a:ext>
            </a:extLst>
          </p:cNvPr>
          <p:cNvPicPr>
            <a:picLocks noChangeAspect="1"/>
          </p:cNvPicPr>
          <p:nvPr/>
        </p:nvPicPr>
        <p:blipFill rotWithShape="1">
          <a:blip r:embed="rId3"/>
          <a:srcRect b="42394"/>
          <a:stretch/>
        </p:blipFill>
        <p:spPr>
          <a:xfrm>
            <a:off x="8160184" y="5446018"/>
            <a:ext cx="2451100" cy="1411982"/>
          </a:xfrm>
          <a:prstGeom prst="rect">
            <a:avLst/>
          </a:prstGeom>
        </p:spPr>
      </p:pic>
      <p:pic>
        <p:nvPicPr>
          <p:cNvPr id="4" name="Picture 3" descr="Logo, icon&#10;&#10;Description automatically generated">
            <a:extLst>
              <a:ext uri="{FF2B5EF4-FFF2-40B4-BE49-F238E27FC236}">
                <a16:creationId xmlns:a16="http://schemas.microsoft.com/office/drawing/2014/main" id="{A92EFD57-3C2E-6FD6-192F-94733D1FCA7D}"/>
              </a:ext>
            </a:extLst>
          </p:cNvPr>
          <p:cNvPicPr>
            <a:picLocks noChangeAspect="1"/>
          </p:cNvPicPr>
          <p:nvPr/>
        </p:nvPicPr>
        <p:blipFill>
          <a:blip r:embed="rId4"/>
          <a:stretch>
            <a:fillRect/>
          </a:stretch>
        </p:blipFill>
        <p:spPr>
          <a:xfrm>
            <a:off x="901975" y="1212048"/>
            <a:ext cx="1540565" cy="1540565"/>
          </a:xfrm>
          <a:prstGeom prst="rect">
            <a:avLst/>
          </a:prstGeom>
        </p:spPr>
      </p:pic>
      <p:pic>
        <p:nvPicPr>
          <p:cNvPr id="6" name="Picture 5" descr="A black and blue text&#10;&#10;Description automatically generated">
            <a:extLst>
              <a:ext uri="{FF2B5EF4-FFF2-40B4-BE49-F238E27FC236}">
                <a16:creationId xmlns:a16="http://schemas.microsoft.com/office/drawing/2014/main" id="{BF02F715-287C-B709-34BD-E071232C88E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520671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544293" y="2756688"/>
            <a:ext cx="11441891" cy="3231654"/>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00A8A9"/>
                </a:solidFill>
                <a:effectLst/>
                <a:uLnTx/>
                <a:uFillTx/>
                <a:latin typeface="Calibri"/>
                <a:ea typeface="+mn-ea"/>
                <a:cs typeface="Calibri"/>
              </a:rPr>
              <a:t>The role gave me much satisfaction, and developed my own mentoring skills, along with deepening my knowledge of an unfamiliar field. I have progressed to a Board Member at another local school, and the EA experience gave me the confidence and skills to become their Careers Link Governor.  As a result, I can use my prior learning and experience to benefit another group of young people.</a:t>
            </a:r>
            <a:endParaRPr kumimoji="0" lang="en-US" sz="2800" b="0" i="0" u="none" strike="noStrike" kern="1200" cap="none" spc="0" normalizeH="0" baseline="0" noProof="0">
              <a:ln>
                <a:noFill/>
              </a:ln>
              <a:solidFill>
                <a:srgbClr val="00A8A9"/>
              </a:solidFill>
              <a:effectLst/>
              <a:uLnTx/>
              <a:uFillTx/>
              <a:latin typeface="Calibri"/>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EC6E50"/>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EC6E50"/>
                </a:solidFill>
                <a:effectLst/>
                <a:uLnTx/>
                <a:uFillTx/>
                <a:latin typeface="Calibri"/>
                <a:ea typeface="+mn-ea"/>
                <a:cs typeface="Calibri"/>
              </a:rPr>
              <a:t>Helen </a:t>
            </a:r>
            <a:r>
              <a:rPr kumimoji="0" lang="en-GB" sz="1800" b="1" i="0" u="none" strike="noStrike" kern="1200" cap="none" spc="0" normalizeH="0" baseline="0" noProof="0" err="1">
                <a:ln>
                  <a:noFill/>
                </a:ln>
                <a:solidFill>
                  <a:srgbClr val="EC6E50"/>
                </a:solidFill>
                <a:effectLst/>
                <a:uLnTx/>
                <a:uFillTx/>
                <a:latin typeface="Calibri"/>
                <a:ea typeface="+mn-ea"/>
                <a:cs typeface="Calibri"/>
              </a:rPr>
              <a:t>Gopsill</a:t>
            </a:r>
            <a:r>
              <a:rPr kumimoji="0" lang="en-GB" sz="1800" b="1" i="0" u="none" strike="noStrike" kern="1200" cap="none" spc="0" normalizeH="0" baseline="0" noProof="0">
                <a:ln>
                  <a:noFill/>
                </a:ln>
                <a:solidFill>
                  <a:srgbClr val="EC6E50"/>
                </a:solidFill>
                <a:effectLst/>
                <a:uLnTx/>
                <a:uFillTx/>
                <a:latin typeface="Calibri"/>
                <a:ea typeface="+mn-ea"/>
                <a:cs typeface="Calibri"/>
              </a:rPr>
              <a:t>, Enterprise Adviser </a:t>
            </a:r>
            <a:endParaRPr kumimoji="0" lang="en-GB" sz="1800" b="1" i="0" u="none" strike="noStrike" kern="1200" cap="none" spc="0" normalizeH="0" baseline="0" noProof="0">
              <a:ln>
                <a:noFill/>
              </a:ln>
              <a:solidFill>
                <a:srgbClr val="EC6E50"/>
              </a:solidFill>
              <a:effectLst/>
              <a:uLnTx/>
              <a:uFillTx/>
              <a:latin typeface="Calibri"/>
              <a:ea typeface="Calibri"/>
              <a:cs typeface="Calibri"/>
            </a:endParaRPr>
          </a:p>
        </p:txBody>
      </p:sp>
      <p:pic>
        <p:nvPicPr>
          <p:cNvPr id="6" name="Picture 5">
            <a:extLst>
              <a:ext uri="{FF2B5EF4-FFF2-40B4-BE49-F238E27FC236}">
                <a16:creationId xmlns:a16="http://schemas.microsoft.com/office/drawing/2014/main" id="{4A7579DB-E039-D8A6-7ECD-5005F44F480D}"/>
              </a:ext>
            </a:extLst>
          </p:cNvPr>
          <p:cNvPicPr>
            <a:picLocks noChangeAspect="1"/>
          </p:cNvPicPr>
          <p:nvPr/>
        </p:nvPicPr>
        <p:blipFill rotWithShape="1">
          <a:blip r:embed="rId2"/>
          <a:srcRect b="50000"/>
          <a:stretch/>
        </p:blipFill>
        <p:spPr>
          <a:xfrm>
            <a:off x="7345405" y="6248400"/>
            <a:ext cx="1219200" cy="609600"/>
          </a:xfrm>
          <a:prstGeom prst="rect">
            <a:avLst/>
          </a:prstGeom>
        </p:spPr>
      </p:pic>
      <p:pic>
        <p:nvPicPr>
          <p:cNvPr id="7" name="Picture 6">
            <a:extLst>
              <a:ext uri="{FF2B5EF4-FFF2-40B4-BE49-F238E27FC236}">
                <a16:creationId xmlns:a16="http://schemas.microsoft.com/office/drawing/2014/main" id="{0939FC97-56B0-1A96-9494-DB6EA4A450BA}"/>
              </a:ext>
            </a:extLst>
          </p:cNvPr>
          <p:cNvPicPr>
            <a:picLocks noChangeAspect="1"/>
          </p:cNvPicPr>
          <p:nvPr/>
        </p:nvPicPr>
        <p:blipFill rotWithShape="1">
          <a:blip r:embed="rId3"/>
          <a:srcRect r="31787"/>
          <a:stretch/>
        </p:blipFill>
        <p:spPr>
          <a:xfrm>
            <a:off x="10520034" y="1273200"/>
            <a:ext cx="1671966" cy="2451100"/>
          </a:xfrm>
          <a:prstGeom prst="rect">
            <a:avLst/>
          </a:prstGeom>
        </p:spPr>
      </p:pic>
      <p:pic>
        <p:nvPicPr>
          <p:cNvPr id="9" name="Picture 8" descr="Logo, icon&#10;&#10;Description automatically generated">
            <a:extLst>
              <a:ext uri="{FF2B5EF4-FFF2-40B4-BE49-F238E27FC236}">
                <a16:creationId xmlns:a16="http://schemas.microsoft.com/office/drawing/2014/main" id="{72B64E4A-7823-316F-A11E-AEFAD7E097E3}"/>
              </a:ext>
            </a:extLst>
          </p:cNvPr>
          <p:cNvPicPr>
            <a:picLocks noChangeAspect="1"/>
          </p:cNvPicPr>
          <p:nvPr/>
        </p:nvPicPr>
        <p:blipFill>
          <a:blip r:embed="rId4"/>
          <a:stretch>
            <a:fillRect/>
          </a:stretch>
        </p:blipFill>
        <p:spPr>
          <a:xfrm>
            <a:off x="901975" y="1212048"/>
            <a:ext cx="1540565" cy="1540565"/>
          </a:xfrm>
          <a:prstGeom prst="rect">
            <a:avLst/>
          </a:prstGeom>
        </p:spPr>
      </p:pic>
      <p:pic>
        <p:nvPicPr>
          <p:cNvPr id="2" name="Picture 1" descr="A black and blue text&#10;&#10;Description automatically generated">
            <a:extLst>
              <a:ext uri="{FF2B5EF4-FFF2-40B4-BE49-F238E27FC236}">
                <a16:creationId xmlns:a16="http://schemas.microsoft.com/office/drawing/2014/main" id="{D610409C-6103-76C8-32C8-E4CCA500944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1816822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1019207" y="2854042"/>
            <a:ext cx="9937963" cy="4216539"/>
          </a:xfrm>
          <a:prstGeom prst="rect">
            <a:avLst/>
          </a:prstGeom>
          <a:noFill/>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00A8A9"/>
                </a:solidFill>
                <a:effectLst/>
                <a:uLnTx/>
                <a:uFillTx/>
                <a:latin typeface="Calibri"/>
                <a:ea typeface="+mn-ea"/>
                <a:cs typeface="Calibri"/>
              </a:rPr>
              <a:t>Being an EA supported me with building a professional network locally and developing my strategic operational skillset. </a:t>
            </a:r>
            <a:br>
              <a:rPr kumimoji="0" lang="en-GB" sz="2800" b="0" i="0" u="none" strike="noStrike" kern="1200" cap="none" spc="0" normalizeH="0" baseline="0" noProof="0">
                <a:ln>
                  <a:noFill/>
                </a:ln>
                <a:solidFill>
                  <a:prstClr val="black"/>
                </a:solidFill>
                <a:effectLst/>
                <a:uLnTx/>
                <a:uFillTx/>
                <a:latin typeface="Calibri"/>
                <a:ea typeface="+mn-ea"/>
                <a:cs typeface="Calibri"/>
              </a:rPr>
            </a:br>
            <a:endParaRPr kumimoji="0" lang="en-GB" sz="2800" b="0" i="0" u="none" strike="noStrike" kern="1200" cap="none" spc="0" normalizeH="0" baseline="0" noProof="0">
              <a:ln>
                <a:noFill/>
              </a:ln>
              <a:solidFill>
                <a:srgbClr val="00A8A9"/>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00A8A9"/>
                </a:solidFill>
                <a:effectLst/>
                <a:uLnTx/>
                <a:uFillTx/>
                <a:latin typeface="Calibri"/>
                <a:ea typeface="+mn-ea"/>
                <a:cs typeface="Calibri"/>
              </a:rPr>
              <a:t>Being an EA has transformed my own career journey, and boosted my confidence and professional courage as a people professional and provided me a reason to keep evaluating and reflecting on my own career</a:t>
            </a:r>
            <a:r>
              <a:rPr kumimoji="0" lang="en-GB" sz="3200" b="0" i="0" u="none" strike="noStrike" kern="1200" cap="none" spc="0" normalizeH="0" baseline="0" noProof="0">
                <a:ln>
                  <a:noFill/>
                </a:ln>
                <a:solidFill>
                  <a:srgbClr val="00A8A9"/>
                </a:solidFill>
                <a:effectLst/>
                <a:uLnTx/>
                <a:uFillTx/>
                <a:latin typeface="Calibri"/>
                <a:ea typeface="+mn-ea"/>
                <a:cs typeface="Calibri"/>
              </a:rPr>
              <a:t>.</a:t>
            </a:r>
            <a:br>
              <a:rPr kumimoji="0" lang="en-GB" sz="3200" b="0" i="0" u="none" strike="noStrike" kern="1200" cap="none" spc="0" normalizeH="0" baseline="0" noProof="0">
                <a:ln>
                  <a:noFill/>
                </a:ln>
                <a:solidFill>
                  <a:srgbClr val="00A8A9"/>
                </a:solidFill>
                <a:effectLst/>
                <a:uLnTx/>
                <a:uFillTx/>
                <a:latin typeface="Calibri"/>
                <a:ea typeface="+mn-ea"/>
                <a:cs typeface="Calibri"/>
              </a:rPr>
            </a:br>
            <a:r>
              <a:rPr kumimoji="0" lang="en-GB" sz="3200" b="0" i="0" u="none" strike="noStrike" kern="1200" cap="none" spc="0" normalizeH="0" baseline="0" noProof="0">
                <a:ln>
                  <a:noFill/>
                </a:ln>
                <a:solidFill>
                  <a:srgbClr val="00A8A9"/>
                </a:solidFill>
                <a:effectLst/>
                <a:uLnTx/>
                <a:uFillTx/>
                <a:latin typeface="Calibri"/>
                <a:ea typeface="+mn-ea"/>
                <a:cs typeface="Calibri"/>
              </a:rPr>
              <a:t> </a:t>
            </a:r>
            <a:r>
              <a:rPr kumimoji="0" lang="en-GB" sz="1800" b="1" i="0" u="none" strike="noStrike" kern="1200" cap="none" spc="0" normalizeH="0" baseline="0" noProof="0">
                <a:ln>
                  <a:noFill/>
                </a:ln>
                <a:solidFill>
                  <a:srgbClr val="EC6E50"/>
                </a:solidFill>
                <a:effectLst/>
                <a:uLnTx/>
                <a:uFillTx/>
                <a:latin typeface="Calibri"/>
                <a:ea typeface="+mn-ea"/>
                <a:cs typeface="Calibri"/>
              </a:rPr>
              <a:t>Rebecca Healy, Enterprise Adviser</a:t>
            </a:r>
            <a:r>
              <a:rPr kumimoji="0" lang="en-GB" sz="3200" b="0" i="0" u="none" strike="noStrike" kern="1200" cap="none" spc="0" normalizeH="0" baseline="0" noProof="0">
                <a:ln>
                  <a:noFill/>
                </a:ln>
                <a:solidFill>
                  <a:srgbClr val="00A8A9"/>
                </a:solidFill>
                <a:effectLst/>
                <a:uLnTx/>
                <a:uFillTx/>
                <a:latin typeface="Calibri"/>
                <a:ea typeface="+mn-ea"/>
                <a:cs typeface="Calibri"/>
              </a:rPr>
              <a:t> </a:t>
            </a: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00A8A9"/>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EC6E50"/>
              </a:solidFill>
              <a:effectLst/>
              <a:uLnTx/>
              <a:uFillTx/>
              <a:latin typeface="Calibri" panose="020F0502020204030204" pitchFamily="34" charset="0"/>
              <a:ea typeface="+mn-ea"/>
              <a:cs typeface="Calibri" panose="020F0502020204030204" pitchFamily="34" charset="0"/>
            </a:endParaRPr>
          </a:p>
        </p:txBody>
      </p:sp>
      <p:pic>
        <p:nvPicPr>
          <p:cNvPr id="4" name="Picture 3" descr="Logo, icon&#10;&#10;Description automatically generated">
            <a:extLst>
              <a:ext uri="{FF2B5EF4-FFF2-40B4-BE49-F238E27FC236}">
                <a16:creationId xmlns:a16="http://schemas.microsoft.com/office/drawing/2014/main" id="{47C9AD54-4252-D8B4-D222-27FF0271FCF6}"/>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6" name="Picture 5">
            <a:extLst>
              <a:ext uri="{FF2B5EF4-FFF2-40B4-BE49-F238E27FC236}">
                <a16:creationId xmlns:a16="http://schemas.microsoft.com/office/drawing/2014/main" id="{D7453FDF-5BF5-34A3-9850-72959EBD929A}"/>
              </a:ext>
            </a:extLst>
          </p:cNvPr>
          <p:cNvPicPr>
            <a:picLocks noChangeAspect="1"/>
          </p:cNvPicPr>
          <p:nvPr/>
        </p:nvPicPr>
        <p:blipFill rotWithShape="1">
          <a:blip r:embed="rId3"/>
          <a:srcRect b="66017"/>
          <a:stretch/>
        </p:blipFill>
        <p:spPr>
          <a:xfrm>
            <a:off x="7426569" y="5612168"/>
            <a:ext cx="4902200" cy="1665909"/>
          </a:xfrm>
          <a:prstGeom prst="rect">
            <a:avLst/>
          </a:prstGeom>
        </p:spPr>
      </p:pic>
      <p:pic>
        <p:nvPicPr>
          <p:cNvPr id="7" name="Picture 6">
            <a:extLst>
              <a:ext uri="{FF2B5EF4-FFF2-40B4-BE49-F238E27FC236}">
                <a16:creationId xmlns:a16="http://schemas.microsoft.com/office/drawing/2014/main" id="{010CBFC2-DA76-7465-C175-7D39850A4DF7}"/>
              </a:ext>
            </a:extLst>
          </p:cNvPr>
          <p:cNvPicPr>
            <a:picLocks noChangeAspect="1"/>
          </p:cNvPicPr>
          <p:nvPr/>
        </p:nvPicPr>
        <p:blipFill rotWithShape="1">
          <a:blip r:embed="rId4"/>
          <a:srcRect r="28989"/>
          <a:stretch/>
        </p:blipFill>
        <p:spPr>
          <a:xfrm>
            <a:off x="10451445" y="1546127"/>
            <a:ext cx="1740555" cy="2451100"/>
          </a:xfrm>
          <a:prstGeom prst="rect">
            <a:avLst/>
          </a:prstGeom>
        </p:spPr>
      </p:pic>
      <p:pic>
        <p:nvPicPr>
          <p:cNvPr id="2" name="Picture 1" descr="A black and blue text&#10;&#10;Description automatically generated">
            <a:extLst>
              <a:ext uri="{FF2B5EF4-FFF2-40B4-BE49-F238E27FC236}">
                <a16:creationId xmlns:a16="http://schemas.microsoft.com/office/drawing/2014/main" id="{26F29D39-0009-E59C-2797-760DA689AB3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3425057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711477" y="2759354"/>
            <a:ext cx="10792256" cy="3231654"/>
          </a:xfrm>
          <a:prstGeom prst="rect">
            <a:avLst/>
          </a:prstGeom>
          <a:noFill/>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EC6E50"/>
                </a:solidFill>
                <a:effectLst/>
                <a:uLnTx/>
                <a:uFillTx/>
                <a:latin typeface="Calibri" panose="020F0502020204030204" pitchFamily="34" charset="0"/>
                <a:ea typeface="+mn-lt"/>
                <a:cs typeface="Calibri" panose="020F0502020204030204" pitchFamily="34" charset="0"/>
              </a:rPr>
              <a:t>Being an EA is incredibly rewarding! I work with the Careers Leader in my school to make improvements to provision and get to see the impact these changes make. I’ve witnessed first-hand how careers education, when delivered well, can make a difference to how young people see the world of work and the opportunities available to them. I would 100% recommend the role to anyone thinking about getting involved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00A8A9"/>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A8A9"/>
                </a:solidFill>
                <a:effectLst/>
                <a:uLnTx/>
                <a:uFillTx/>
                <a:latin typeface="Calibri" panose="020F0502020204030204" pitchFamily="34" charset="0"/>
                <a:ea typeface="+mn-ea"/>
                <a:cs typeface="Calibri" panose="020F0502020204030204" pitchFamily="34" charset="0"/>
              </a:rPr>
              <a:t>Matt</a:t>
            </a:r>
            <a:r>
              <a:rPr kumimoji="0" lang="en-GB" sz="1800" b="1" i="0" u="none" strike="noStrike" kern="1200" cap="none" spc="0" normalizeH="0" baseline="0" noProof="0">
                <a:ln>
                  <a:noFill/>
                </a:ln>
                <a:solidFill>
                  <a:srgbClr val="00A8A9"/>
                </a:solidFill>
                <a:effectLst/>
                <a:uLnTx/>
                <a:uFillTx/>
                <a:latin typeface="Calibri" panose="020F0502020204030204" pitchFamily="34" charset="0"/>
                <a:ea typeface="+mn-lt"/>
                <a:cs typeface="Calibri" panose="020F0502020204030204" pitchFamily="34" charset="0"/>
              </a:rPr>
              <a:t> Johnson, Enterprise Adviser </a:t>
            </a:r>
            <a:endParaRPr kumimoji="0" lang="en-GB" sz="1800" b="0" i="0" u="none" strike="noStrike" kern="1200" cap="none" spc="0" normalizeH="0" baseline="0" noProof="0">
              <a:ln>
                <a:noFill/>
              </a:ln>
              <a:solidFill>
                <a:srgbClr val="00A8A9"/>
              </a:solidFill>
              <a:effectLst/>
              <a:uLnTx/>
              <a:uFillTx/>
              <a:latin typeface="Calibri" panose="020F0502020204030204" pitchFamily="34" charset="0"/>
              <a:ea typeface="+mn-lt"/>
              <a:cs typeface="Calibri" panose="020F0502020204030204" pitchFamily="34" charset="0"/>
            </a:endParaRPr>
          </a:p>
        </p:txBody>
      </p:sp>
      <p:pic>
        <p:nvPicPr>
          <p:cNvPr id="4" name="Picture 3" descr="Logo, icon&#10;&#10;Description automatically generated">
            <a:extLst>
              <a:ext uri="{FF2B5EF4-FFF2-40B4-BE49-F238E27FC236}">
                <a16:creationId xmlns:a16="http://schemas.microsoft.com/office/drawing/2014/main" id="{47C9AD54-4252-D8B4-D222-27FF0271FCF6}"/>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6" name="Picture 5">
            <a:extLst>
              <a:ext uri="{FF2B5EF4-FFF2-40B4-BE49-F238E27FC236}">
                <a16:creationId xmlns:a16="http://schemas.microsoft.com/office/drawing/2014/main" id="{D7453FDF-5BF5-34A3-9850-72959EBD929A}"/>
              </a:ext>
            </a:extLst>
          </p:cNvPr>
          <p:cNvPicPr>
            <a:picLocks noChangeAspect="1"/>
          </p:cNvPicPr>
          <p:nvPr/>
        </p:nvPicPr>
        <p:blipFill rotWithShape="1">
          <a:blip r:embed="rId3"/>
          <a:srcRect b="66017"/>
          <a:stretch/>
        </p:blipFill>
        <p:spPr>
          <a:xfrm>
            <a:off x="7289800" y="5192091"/>
            <a:ext cx="4902200" cy="1665909"/>
          </a:xfrm>
          <a:prstGeom prst="rect">
            <a:avLst/>
          </a:prstGeom>
        </p:spPr>
      </p:pic>
      <p:pic>
        <p:nvPicPr>
          <p:cNvPr id="7" name="Picture 6">
            <a:extLst>
              <a:ext uri="{FF2B5EF4-FFF2-40B4-BE49-F238E27FC236}">
                <a16:creationId xmlns:a16="http://schemas.microsoft.com/office/drawing/2014/main" id="{010CBFC2-DA76-7465-C175-7D39850A4DF7}"/>
              </a:ext>
            </a:extLst>
          </p:cNvPr>
          <p:cNvPicPr>
            <a:picLocks noChangeAspect="1"/>
          </p:cNvPicPr>
          <p:nvPr/>
        </p:nvPicPr>
        <p:blipFill rotWithShape="1">
          <a:blip r:embed="rId4"/>
          <a:srcRect r="28989"/>
          <a:stretch/>
        </p:blipFill>
        <p:spPr>
          <a:xfrm>
            <a:off x="10451445" y="1546127"/>
            <a:ext cx="1740555" cy="2451100"/>
          </a:xfrm>
          <a:prstGeom prst="rect">
            <a:avLst/>
          </a:prstGeom>
        </p:spPr>
      </p:pic>
      <p:pic>
        <p:nvPicPr>
          <p:cNvPr id="2" name="Picture 1" descr="A black and blue text&#10;&#10;Description automatically generated">
            <a:extLst>
              <a:ext uri="{FF2B5EF4-FFF2-40B4-BE49-F238E27FC236}">
                <a16:creationId xmlns:a16="http://schemas.microsoft.com/office/drawing/2014/main" id="{CC1F520D-0859-3FEC-E6C2-865E33374F1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3813481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44288"/>
            <a:ext cx="10339182" cy="3108543"/>
          </a:xfrm>
          <a:prstGeom prst="rect">
            <a:avLst/>
          </a:prstGeom>
          <a:noFill/>
        </p:spPr>
        <p:txBody>
          <a:bodyPr wrap="square" lIns="91440" tIns="45720" rIns="91440" bIns="45720" anchor="t">
            <a:spAutoFit/>
          </a:bodyPr>
          <a:lstStyle/>
          <a:p>
            <a:r>
              <a:rPr lang="en-GB" sz="3200">
                <a:solidFill>
                  <a:srgbClr val="00A8A9"/>
                </a:solidFill>
                <a:latin typeface="Calibri"/>
                <a:ea typeface="+mn-lt"/>
                <a:cs typeface="Calibri"/>
              </a:rPr>
              <a:t>I would say if you’re thinking about becoming an Enterprise Adviser, don’t hesitate. Jump in and share your story, your experience and your knowledge so you can shape the </a:t>
            </a:r>
          </a:p>
          <a:p>
            <a:r>
              <a:rPr lang="en-GB" sz="3200">
                <a:solidFill>
                  <a:srgbClr val="00A8A9"/>
                </a:solidFill>
                <a:latin typeface="Calibri" panose="020F0502020204030204" pitchFamily="34" charset="0"/>
                <a:ea typeface="+mn-lt"/>
                <a:cs typeface="Calibri" panose="020F0502020204030204" pitchFamily="34" charset="0"/>
              </a:rPr>
              <a:t>future workforce, help them to enjoy their careers and take up roles that benefit everybody.</a:t>
            </a:r>
          </a:p>
          <a:p>
            <a:endParaRPr lang="en-GB" b="1">
              <a:solidFill>
                <a:srgbClr val="EC6E50"/>
              </a:solidFill>
              <a:latin typeface="Calibri" panose="020F0502020204030204" pitchFamily="34" charset="0"/>
              <a:ea typeface="Lato"/>
              <a:cs typeface="Calibri" panose="020F0502020204030204" pitchFamily="34" charset="0"/>
            </a:endParaRPr>
          </a:p>
          <a:p>
            <a:r>
              <a:rPr lang="en-GB" b="1">
                <a:solidFill>
                  <a:srgbClr val="EC6E50"/>
                </a:solidFill>
                <a:latin typeface="Calibri"/>
                <a:ea typeface="Lato"/>
                <a:cs typeface="Calibri"/>
              </a:rPr>
              <a:t>Andy </a:t>
            </a:r>
            <a:r>
              <a:rPr lang="en-GB" b="1" err="1">
                <a:solidFill>
                  <a:srgbClr val="EC6E50"/>
                </a:solidFill>
                <a:latin typeface="Calibri"/>
                <a:ea typeface="Lato"/>
                <a:cs typeface="Calibri"/>
              </a:rPr>
              <a:t>Coleyshaw</a:t>
            </a:r>
            <a:r>
              <a:rPr lang="en-GB" b="1">
                <a:solidFill>
                  <a:srgbClr val="EC6E50"/>
                </a:solidFill>
                <a:latin typeface="Calibri"/>
                <a:ea typeface="Lato"/>
                <a:cs typeface="Calibri"/>
              </a:rPr>
              <a:t>, Enterprise Adviser</a:t>
            </a:r>
          </a:p>
        </p:txBody>
      </p:sp>
      <p:pic>
        <p:nvPicPr>
          <p:cNvPr id="2" name="Picture 1" descr="Logo, icon&#10;&#10;Description automatically generated">
            <a:extLst>
              <a:ext uri="{FF2B5EF4-FFF2-40B4-BE49-F238E27FC236}">
                <a16:creationId xmlns:a16="http://schemas.microsoft.com/office/drawing/2014/main" id="{5513D68E-817F-6D85-D466-9417C75915AD}"/>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3" name="Picture 2">
            <a:extLst>
              <a:ext uri="{FF2B5EF4-FFF2-40B4-BE49-F238E27FC236}">
                <a16:creationId xmlns:a16="http://schemas.microsoft.com/office/drawing/2014/main" id="{E1CD8011-1813-9031-947B-67B92EFAFEC7}"/>
              </a:ext>
            </a:extLst>
          </p:cNvPr>
          <p:cNvPicPr>
            <a:picLocks noChangeAspect="1"/>
          </p:cNvPicPr>
          <p:nvPr/>
        </p:nvPicPr>
        <p:blipFill rotWithShape="1">
          <a:blip r:embed="rId3"/>
          <a:srcRect r="62200"/>
          <a:stretch/>
        </p:blipFill>
        <p:spPr>
          <a:xfrm>
            <a:off x="11265489" y="1568187"/>
            <a:ext cx="926511" cy="2451100"/>
          </a:xfrm>
          <a:prstGeom prst="rect">
            <a:avLst/>
          </a:prstGeom>
        </p:spPr>
      </p:pic>
      <p:pic>
        <p:nvPicPr>
          <p:cNvPr id="4" name="Picture 3">
            <a:extLst>
              <a:ext uri="{FF2B5EF4-FFF2-40B4-BE49-F238E27FC236}">
                <a16:creationId xmlns:a16="http://schemas.microsoft.com/office/drawing/2014/main" id="{27C28281-D3BC-0AFB-0B71-8DDAB4BDD0DD}"/>
              </a:ext>
            </a:extLst>
          </p:cNvPr>
          <p:cNvPicPr>
            <a:picLocks noChangeAspect="1"/>
          </p:cNvPicPr>
          <p:nvPr/>
        </p:nvPicPr>
        <p:blipFill>
          <a:blip r:embed="rId4"/>
          <a:stretch>
            <a:fillRect/>
          </a:stretch>
        </p:blipFill>
        <p:spPr>
          <a:xfrm>
            <a:off x="10172185" y="5094286"/>
            <a:ext cx="1219200" cy="1219200"/>
          </a:xfrm>
          <a:prstGeom prst="rect">
            <a:avLst/>
          </a:prstGeom>
        </p:spPr>
      </p:pic>
      <p:pic>
        <p:nvPicPr>
          <p:cNvPr id="6" name="Picture 5" descr="A black and blue text&#10;&#10;Description automatically generated">
            <a:extLst>
              <a:ext uri="{FF2B5EF4-FFF2-40B4-BE49-F238E27FC236}">
                <a16:creationId xmlns:a16="http://schemas.microsoft.com/office/drawing/2014/main" id="{29953B31-6ADA-78BE-F552-EE422ACBED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2902115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44288"/>
            <a:ext cx="10339182" cy="2769989"/>
          </a:xfrm>
          <a:prstGeom prst="rect">
            <a:avLst/>
          </a:prstGeom>
          <a:noFill/>
        </p:spPr>
        <p:txBody>
          <a:bodyPr wrap="square" lIns="91440" tIns="45720" rIns="91440" bIns="45720" anchor="t">
            <a:spAutoFit/>
          </a:bodyPr>
          <a:lstStyle/>
          <a:p>
            <a:r>
              <a:rPr lang="en-GB" sz="2400">
                <a:solidFill>
                  <a:srgbClr val="00A8A9"/>
                </a:solidFill>
                <a:latin typeface="Calibri" panose="020F0502020204030204" pitchFamily="34" charset="0"/>
                <a:ea typeface="Lato"/>
                <a:cs typeface="Calibri" panose="020F0502020204030204" pitchFamily="34" charset="0"/>
              </a:rPr>
              <a:t>Being an Enterprise Adviser has both personal and business benefits. From a business point of view, we get to connect with our college and get early sight of our future talent. On a personal level, you get to challenge yourself, connect with others and learn new skills which can enhance your role. If you are passionate about improving outcomes for young people, the EA role is perfect for you </a:t>
            </a:r>
          </a:p>
          <a:p>
            <a:endParaRPr lang="en-GB">
              <a:latin typeface="Calibri" panose="020F0502020204030204" pitchFamily="34" charset="0"/>
              <a:cs typeface="Calibri" panose="020F0502020204030204" pitchFamily="34" charset="0"/>
            </a:endParaRPr>
          </a:p>
          <a:p>
            <a:r>
              <a:rPr lang="en-CA" b="1">
                <a:solidFill>
                  <a:srgbClr val="EC6E50"/>
                </a:solidFill>
                <a:latin typeface="Calibri" panose="020F0502020204030204" pitchFamily="34" charset="0"/>
                <a:ea typeface="Lato"/>
                <a:cs typeface="Calibri" panose="020F0502020204030204" pitchFamily="34" charset="0"/>
              </a:rPr>
              <a:t>Richard Hardesty, Enterprise Adviser </a:t>
            </a:r>
            <a:endParaRPr lang="en-GB" b="1">
              <a:solidFill>
                <a:srgbClr val="EC6E50"/>
              </a:solidFill>
              <a:latin typeface="Calibri" panose="020F0502020204030204" pitchFamily="34" charset="0"/>
              <a:ea typeface="Lato"/>
              <a:cs typeface="Calibri" panose="020F0502020204030204" pitchFamily="34" charset="0"/>
            </a:endParaRPr>
          </a:p>
          <a:p>
            <a:endParaRPr lang="en-GB" b="1">
              <a:solidFill>
                <a:srgbClr val="EC6E50"/>
              </a:solidFill>
              <a:effectLst/>
              <a:latin typeface="Calibri" panose="020F0502020204030204" pitchFamily="34" charset="0"/>
              <a:ea typeface="Lato"/>
              <a:cs typeface="Calibri" panose="020F0502020204030204" pitchFamily="34" charset="0"/>
            </a:endParaRPr>
          </a:p>
        </p:txBody>
      </p:sp>
      <p:pic>
        <p:nvPicPr>
          <p:cNvPr id="2" name="Picture 1" descr="Logo, icon&#10;&#10;Description automatically generated">
            <a:extLst>
              <a:ext uri="{FF2B5EF4-FFF2-40B4-BE49-F238E27FC236}">
                <a16:creationId xmlns:a16="http://schemas.microsoft.com/office/drawing/2014/main" id="{5513D68E-817F-6D85-D466-9417C75915AD}"/>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3" name="Picture 2">
            <a:extLst>
              <a:ext uri="{FF2B5EF4-FFF2-40B4-BE49-F238E27FC236}">
                <a16:creationId xmlns:a16="http://schemas.microsoft.com/office/drawing/2014/main" id="{A93CDE2F-5AEA-615F-B5A9-179459A8D509}"/>
              </a:ext>
            </a:extLst>
          </p:cNvPr>
          <p:cNvPicPr>
            <a:picLocks noChangeAspect="1"/>
          </p:cNvPicPr>
          <p:nvPr/>
        </p:nvPicPr>
        <p:blipFill rotWithShape="1">
          <a:blip r:embed="rId3"/>
          <a:srcRect t="1" r="15992" b="65138"/>
          <a:stretch/>
        </p:blipFill>
        <p:spPr>
          <a:xfrm>
            <a:off x="8073722" y="5149030"/>
            <a:ext cx="4118278" cy="1708970"/>
          </a:xfrm>
          <a:prstGeom prst="rect">
            <a:avLst/>
          </a:prstGeom>
        </p:spPr>
      </p:pic>
      <p:pic>
        <p:nvPicPr>
          <p:cNvPr id="4" name="Picture 3">
            <a:extLst>
              <a:ext uri="{FF2B5EF4-FFF2-40B4-BE49-F238E27FC236}">
                <a16:creationId xmlns:a16="http://schemas.microsoft.com/office/drawing/2014/main" id="{4D7D4364-73E2-3881-B1F6-31EDB6798DED}"/>
              </a:ext>
            </a:extLst>
          </p:cNvPr>
          <p:cNvPicPr>
            <a:picLocks noChangeAspect="1"/>
          </p:cNvPicPr>
          <p:nvPr/>
        </p:nvPicPr>
        <p:blipFill rotWithShape="1">
          <a:blip r:embed="rId4"/>
          <a:srcRect r="53548"/>
          <a:stretch/>
        </p:blipFill>
        <p:spPr>
          <a:xfrm>
            <a:off x="11053434" y="1273200"/>
            <a:ext cx="1138566" cy="2451100"/>
          </a:xfrm>
          <a:prstGeom prst="rect">
            <a:avLst/>
          </a:prstGeom>
        </p:spPr>
      </p:pic>
      <p:pic>
        <p:nvPicPr>
          <p:cNvPr id="6" name="Picture 5" descr="A black and blue text&#10;&#10;Description automatically generated">
            <a:extLst>
              <a:ext uri="{FF2B5EF4-FFF2-40B4-BE49-F238E27FC236}">
                <a16:creationId xmlns:a16="http://schemas.microsoft.com/office/drawing/2014/main" id="{5299F4FF-4FEA-09C3-6F12-65B16953C89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1790231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801302"/>
            <a:ext cx="10118341" cy="2893100"/>
          </a:xfrm>
          <a:prstGeom prst="rect">
            <a:avLst/>
          </a:prstGeom>
          <a:noFill/>
        </p:spPr>
        <p:txBody>
          <a:bodyPr wrap="square" lIns="91440" tIns="45720" rIns="91440" bIns="45720" anchor="t">
            <a:spAutoFit/>
          </a:bodyPr>
          <a:lstStyle/>
          <a:p>
            <a:r>
              <a:rPr lang="en-GB" sz="3200">
                <a:solidFill>
                  <a:srgbClr val="00A8A9"/>
                </a:solidFill>
                <a:latin typeface="Calibri" panose="020F0502020204030204" pitchFamily="34" charset="0"/>
                <a:ea typeface="+mn-lt"/>
                <a:cs typeface="Calibri" panose="020F0502020204030204" pitchFamily="34" charset="0"/>
              </a:rPr>
              <a:t>I really wanted to pay something back to the school system, whilst growing our next generation’s working culture. There are so many myths out there that young people hear, and I want to break those stereotypes</a:t>
            </a:r>
          </a:p>
          <a:p>
            <a:r>
              <a:rPr lang="en-GB" sz="1800" b="0" i="0">
                <a:solidFill>
                  <a:srgbClr val="EC6E50"/>
                </a:solidFill>
                <a:effectLst/>
                <a:latin typeface="Calibri" panose="020F0502020204030204" pitchFamily="34" charset="0"/>
                <a:cs typeface="Calibri" panose="020F0502020204030204" pitchFamily="34" charset="0"/>
              </a:rPr>
              <a:t> </a:t>
            </a:r>
            <a:r>
              <a:rPr lang="en-GB" i="1">
                <a:latin typeface="Calibri" panose="020F0502020204030204" pitchFamily="34" charset="0"/>
                <a:ea typeface="+mn-lt"/>
                <a:cs typeface="Calibri" panose="020F0502020204030204" pitchFamily="34" charset="0"/>
              </a:rPr>
              <a:t> </a:t>
            </a:r>
            <a:endParaRPr lang="en-GB">
              <a:latin typeface="Calibri" panose="020F0502020204030204" pitchFamily="34" charset="0"/>
              <a:ea typeface="+mn-lt"/>
              <a:cs typeface="Calibri" panose="020F0502020204030204" pitchFamily="34" charset="0"/>
            </a:endParaRPr>
          </a:p>
          <a:p>
            <a:r>
              <a:rPr lang="en-GB" b="1">
                <a:solidFill>
                  <a:srgbClr val="EC6E50"/>
                </a:solidFill>
                <a:latin typeface="Calibri" panose="020F0502020204030204" pitchFamily="34" charset="0"/>
                <a:cs typeface="Calibri" panose="020F0502020204030204" pitchFamily="34" charset="0"/>
              </a:rPr>
              <a:t>Emma Taylor, Enterprise Adviser</a:t>
            </a:r>
          </a:p>
          <a:p>
            <a:endParaRPr lang="en-GB">
              <a:solidFill>
                <a:srgbClr val="EC6E50"/>
              </a:solidFill>
              <a:effectLst/>
              <a:latin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4A7579DB-E039-D8A6-7ECD-5005F44F480D}"/>
              </a:ext>
            </a:extLst>
          </p:cNvPr>
          <p:cNvPicPr>
            <a:picLocks noChangeAspect="1"/>
          </p:cNvPicPr>
          <p:nvPr/>
        </p:nvPicPr>
        <p:blipFill rotWithShape="1">
          <a:blip r:embed="rId2"/>
          <a:srcRect b="50000"/>
          <a:stretch/>
        </p:blipFill>
        <p:spPr>
          <a:xfrm>
            <a:off x="7345405" y="6248400"/>
            <a:ext cx="1219200" cy="609600"/>
          </a:xfrm>
          <a:prstGeom prst="rect">
            <a:avLst/>
          </a:prstGeom>
        </p:spPr>
      </p:pic>
      <p:pic>
        <p:nvPicPr>
          <p:cNvPr id="7" name="Picture 6">
            <a:extLst>
              <a:ext uri="{FF2B5EF4-FFF2-40B4-BE49-F238E27FC236}">
                <a16:creationId xmlns:a16="http://schemas.microsoft.com/office/drawing/2014/main" id="{0939FC97-56B0-1A96-9494-DB6EA4A450BA}"/>
              </a:ext>
            </a:extLst>
          </p:cNvPr>
          <p:cNvPicPr>
            <a:picLocks noChangeAspect="1"/>
          </p:cNvPicPr>
          <p:nvPr/>
        </p:nvPicPr>
        <p:blipFill rotWithShape="1">
          <a:blip r:embed="rId3"/>
          <a:srcRect r="31787"/>
          <a:stretch/>
        </p:blipFill>
        <p:spPr>
          <a:xfrm>
            <a:off x="10520034" y="1273200"/>
            <a:ext cx="1671966" cy="2451100"/>
          </a:xfrm>
          <a:prstGeom prst="rect">
            <a:avLst/>
          </a:prstGeom>
        </p:spPr>
      </p:pic>
      <p:pic>
        <p:nvPicPr>
          <p:cNvPr id="9" name="Picture 8" descr="Logo, icon&#10;&#10;Description automatically generated">
            <a:extLst>
              <a:ext uri="{FF2B5EF4-FFF2-40B4-BE49-F238E27FC236}">
                <a16:creationId xmlns:a16="http://schemas.microsoft.com/office/drawing/2014/main" id="{72B64E4A-7823-316F-A11E-AEFAD7E097E3}"/>
              </a:ext>
            </a:extLst>
          </p:cNvPr>
          <p:cNvPicPr>
            <a:picLocks noChangeAspect="1"/>
          </p:cNvPicPr>
          <p:nvPr/>
        </p:nvPicPr>
        <p:blipFill>
          <a:blip r:embed="rId4"/>
          <a:stretch>
            <a:fillRect/>
          </a:stretch>
        </p:blipFill>
        <p:spPr>
          <a:xfrm>
            <a:off x="901975" y="1212048"/>
            <a:ext cx="1540565" cy="1540565"/>
          </a:xfrm>
          <a:prstGeom prst="rect">
            <a:avLst/>
          </a:prstGeom>
        </p:spPr>
      </p:pic>
      <p:pic>
        <p:nvPicPr>
          <p:cNvPr id="2" name="Picture 1" descr="A black and blue text&#10;&#10;Description automatically generated">
            <a:extLst>
              <a:ext uri="{FF2B5EF4-FFF2-40B4-BE49-F238E27FC236}">
                <a16:creationId xmlns:a16="http://schemas.microsoft.com/office/drawing/2014/main" id="{FBBAA6F3-3739-4BD9-AED1-86A5C9AE11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820654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61334"/>
            <a:ext cx="8839902" cy="2954655"/>
          </a:xfrm>
          <a:prstGeom prst="rect">
            <a:avLst/>
          </a:prstGeom>
          <a:noFill/>
        </p:spPr>
        <p:txBody>
          <a:bodyPr wrap="square">
            <a:spAutoFit/>
          </a:bodyPr>
          <a:lstStyle/>
          <a:p>
            <a:r>
              <a:rPr lang="en-GB" sz="3200" b="0" i="0">
                <a:solidFill>
                  <a:srgbClr val="EC6E50"/>
                </a:solidFill>
                <a:effectLst/>
                <a:latin typeface="Calibri" panose="020F0502020204030204" pitchFamily="34" charset="0"/>
                <a:cs typeface="Calibri" panose="020F0502020204030204" pitchFamily="34" charset="0"/>
              </a:rPr>
              <a:t>Every Enterprise Adviser role is different, with different experiences and different schools, but they are tied together through bringing the reality of the working world into school</a:t>
            </a:r>
          </a:p>
          <a:p>
            <a:r>
              <a:rPr lang="en-GB" sz="4000">
                <a:solidFill>
                  <a:srgbClr val="575756"/>
                </a:solidFill>
                <a:effectLst/>
                <a:latin typeface="Calibri" panose="020F0502020204030204" pitchFamily="34" charset="0"/>
                <a:cs typeface="Calibri" panose="020F0502020204030204" pitchFamily="34" charset="0"/>
              </a:rPr>
              <a:t> </a:t>
            </a:r>
          </a:p>
          <a:p>
            <a:r>
              <a:rPr lang="en-GB" sz="1800" b="1" i="0">
                <a:solidFill>
                  <a:srgbClr val="00A8A9"/>
                </a:solidFill>
                <a:effectLst/>
                <a:latin typeface="Calibri" panose="020F0502020204030204" pitchFamily="34" charset="0"/>
                <a:cs typeface="Calibri" panose="020F0502020204030204" pitchFamily="34" charset="0"/>
              </a:rPr>
              <a:t>David </a:t>
            </a:r>
            <a:r>
              <a:rPr lang="en-GB" sz="1800" b="1" i="0" err="1">
                <a:solidFill>
                  <a:srgbClr val="00A8A9"/>
                </a:solidFill>
                <a:effectLst/>
                <a:latin typeface="Calibri" panose="020F0502020204030204" pitchFamily="34" charset="0"/>
                <a:cs typeface="Calibri" panose="020F0502020204030204" pitchFamily="34" charset="0"/>
              </a:rPr>
              <a:t>Hallwood</a:t>
            </a:r>
            <a:r>
              <a:rPr lang="en-GB" sz="1800" b="1" i="0">
                <a:solidFill>
                  <a:srgbClr val="00A8A9"/>
                </a:solidFill>
                <a:effectLst/>
                <a:latin typeface="Calibri" panose="020F0502020204030204" pitchFamily="34" charset="0"/>
                <a:cs typeface="Calibri" panose="020F0502020204030204" pitchFamily="34" charset="0"/>
              </a:rPr>
              <a:t>, Enterprise Adviser</a:t>
            </a:r>
            <a:r>
              <a:rPr lang="en-GB" sz="1800" b="0" i="0">
                <a:solidFill>
                  <a:srgbClr val="00A8A9"/>
                </a:solidFill>
                <a:effectLst/>
                <a:latin typeface="Calibri" panose="020F0502020204030204" pitchFamily="34" charset="0"/>
                <a:cs typeface="Calibri" panose="020F0502020204030204" pitchFamily="34" charset="0"/>
              </a:rPr>
              <a:t> </a:t>
            </a:r>
            <a:endParaRPr lang="en-GB" b="1">
              <a:solidFill>
                <a:srgbClr val="00A8A9"/>
              </a:solidFill>
              <a:effectLst/>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76771214-C82A-350C-DAFF-30A34C9E685A}"/>
              </a:ext>
            </a:extLst>
          </p:cNvPr>
          <p:cNvPicPr>
            <a:picLocks noChangeAspect="1"/>
          </p:cNvPicPr>
          <p:nvPr/>
        </p:nvPicPr>
        <p:blipFill>
          <a:blip r:embed="rId2"/>
          <a:stretch>
            <a:fillRect/>
          </a:stretch>
        </p:blipFill>
        <p:spPr>
          <a:xfrm>
            <a:off x="10611284" y="1534433"/>
            <a:ext cx="1219200" cy="1219200"/>
          </a:xfrm>
          <a:prstGeom prst="rect">
            <a:avLst/>
          </a:prstGeom>
        </p:spPr>
      </p:pic>
      <p:pic>
        <p:nvPicPr>
          <p:cNvPr id="3" name="Picture 2">
            <a:extLst>
              <a:ext uri="{FF2B5EF4-FFF2-40B4-BE49-F238E27FC236}">
                <a16:creationId xmlns:a16="http://schemas.microsoft.com/office/drawing/2014/main" id="{E82B3CD9-657E-D915-393B-1101E8F154BF}"/>
              </a:ext>
            </a:extLst>
          </p:cNvPr>
          <p:cNvPicPr>
            <a:picLocks noChangeAspect="1"/>
          </p:cNvPicPr>
          <p:nvPr/>
        </p:nvPicPr>
        <p:blipFill rotWithShape="1">
          <a:blip r:embed="rId3"/>
          <a:srcRect b="42394"/>
          <a:stretch/>
        </p:blipFill>
        <p:spPr>
          <a:xfrm>
            <a:off x="8160184" y="5446018"/>
            <a:ext cx="2451100" cy="1411982"/>
          </a:xfrm>
          <a:prstGeom prst="rect">
            <a:avLst/>
          </a:prstGeom>
        </p:spPr>
      </p:pic>
      <p:pic>
        <p:nvPicPr>
          <p:cNvPr id="4" name="Picture 3" descr="Logo, icon&#10;&#10;Description automatically generated">
            <a:extLst>
              <a:ext uri="{FF2B5EF4-FFF2-40B4-BE49-F238E27FC236}">
                <a16:creationId xmlns:a16="http://schemas.microsoft.com/office/drawing/2014/main" id="{A92EFD57-3C2E-6FD6-192F-94733D1FCA7D}"/>
              </a:ext>
            </a:extLst>
          </p:cNvPr>
          <p:cNvPicPr>
            <a:picLocks noChangeAspect="1"/>
          </p:cNvPicPr>
          <p:nvPr/>
        </p:nvPicPr>
        <p:blipFill>
          <a:blip r:embed="rId4"/>
          <a:stretch>
            <a:fillRect/>
          </a:stretch>
        </p:blipFill>
        <p:spPr>
          <a:xfrm>
            <a:off x="901975" y="1212048"/>
            <a:ext cx="1540565" cy="1540565"/>
          </a:xfrm>
          <a:prstGeom prst="rect">
            <a:avLst/>
          </a:prstGeom>
        </p:spPr>
      </p:pic>
      <p:pic>
        <p:nvPicPr>
          <p:cNvPr id="6" name="Picture 5" descr="A black and blue text&#10;&#10;Description automatically generated">
            <a:extLst>
              <a:ext uri="{FF2B5EF4-FFF2-40B4-BE49-F238E27FC236}">
                <a16:creationId xmlns:a16="http://schemas.microsoft.com/office/drawing/2014/main" id="{02D5DFA2-D7E4-62A6-544F-646D028831A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3843313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44288"/>
            <a:ext cx="10339182" cy="2123658"/>
          </a:xfrm>
          <a:prstGeom prst="rect">
            <a:avLst/>
          </a:prstGeom>
          <a:noFill/>
        </p:spPr>
        <p:txBody>
          <a:bodyPr wrap="square" lIns="91440" tIns="45720" rIns="91440" bIns="45720" anchor="t">
            <a:spAutoFit/>
          </a:bodyPr>
          <a:lstStyle/>
          <a:p>
            <a:r>
              <a:rPr lang="en-GB" sz="3200">
                <a:solidFill>
                  <a:srgbClr val="00A8A9"/>
                </a:solidFill>
                <a:latin typeface="Calibri" panose="020F0502020204030204" pitchFamily="34" charset="0"/>
                <a:ea typeface="+mn-lt"/>
                <a:cs typeface="Calibri" panose="020F0502020204030204" pitchFamily="34" charset="0"/>
              </a:rPr>
              <a:t>If you really want to make a difference to young people and your community, I’d really recommend being an Enterprise Adviser over anything else</a:t>
            </a:r>
          </a:p>
          <a:p>
            <a:endParaRPr lang="en-GB" b="1">
              <a:solidFill>
                <a:srgbClr val="EC6E50"/>
              </a:solidFill>
              <a:latin typeface="Calibri" panose="020F0502020204030204" pitchFamily="34" charset="0"/>
              <a:ea typeface="Lato"/>
              <a:cs typeface="Calibri" panose="020F0502020204030204" pitchFamily="34" charset="0"/>
            </a:endParaRPr>
          </a:p>
          <a:p>
            <a:r>
              <a:rPr lang="en-GB" b="1">
                <a:solidFill>
                  <a:srgbClr val="EC6E50"/>
                </a:solidFill>
                <a:latin typeface="Calibri" panose="020F0502020204030204" pitchFamily="34" charset="0"/>
                <a:ea typeface="Lato"/>
                <a:cs typeface="Calibri" panose="020F0502020204030204" pitchFamily="34" charset="0"/>
              </a:rPr>
              <a:t>Daniel English, Enterprise Adviser </a:t>
            </a:r>
          </a:p>
        </p:txBody>
      </p:sp>
      <p:pic>
        <p:nvPicPr>
          <p:cNvPr id="2" name="Picture 1" descr="Logo, icon&#10;&#10;Description automatically generated">
            <a:extLst>
              <a:ext uri="{FF2B5EF4-FFF2-40B4-BE49-F238E27FC236}">
                <a16:creationId xmlns:a16="http://schemas.microsoft.com/office/drawing/2014/main" id="{5513D68E-817F-6D85-D466-9417C75915AD}"/>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3" name="Picture 2">
            <a:extLst>
              <a:ext uri="{FF2B5EF4-FFF2-40B4-BE49-F238E27FC236}">
                <a16:creationId xmlns:a16="http://schemas.microsoft.com/office/drawing/2014/main" id="{E1CD8011-1813-9031-947B-67B92EFAFEC7}"/>
              </a:ext>
            </a:extLst>
          </p:cNvPr>
          <p:cNvPicPr>
            <a:picLocks noChangeAspect="1"/>
          </p:cNvPicPr>
          <p:nvPr/>
        </p:nvPicPr>
        <p:blipFill rotWithShape="1">
          <a:blip r:embed="rId3"/>
          <a:srcRect r="62200"/>
          <a:stretch/>
        </p:blipFill>
        <p:spPr>
          <a:xfrm>
            <a:off x="11265489" y="1568187"/>
            <a:ext cx="926511" cy="2451100"/>
          </a:xfrm>
          <a:prstGeom prst="rect">
            <a:avLst/>
          </a:prstGeom>
        </p:spPr>
      </p:pic>
      <p:pic>
        <p:nvPicPr>
          <p:cNvPr id="4" name="Picture 3">
            <a:extLst>
              <a:ext uri="{FF2B5EF4-FFF2-40B4-BE49-F238E27FC236}">
                <a16:creationId xmlns:a16="http://schemas.microsoft.com/office/drawing/2014/main" id="{27C28281-D3BC-0AFB-0B71-8DDAB4BDD0DD}"/>
              </a:ext>
            </a:extLst>
          </p:cNvPr>
          <p:cNvPicPr>
            <a:picLocks noChangeAspect="1"/>
          </p:cNvPicPr>
          <p:nvPr/>
        </p:nvPicPr>
        <p:blipFill>
          <a:blip r:embed="rId4"/>
          <a:stretch>
            <a:fillRect/>
          </a:stretch>
        </p:blipFill>
        <p:spPr>
          <a:xfrm>
            <a:off x="10172185" y="5094286"/>
            <a:ext cx="1219200" cy="1219200"/>
          </a:xfrm>
          <a:prstGeom prst="rect">
            <a:avLst/>
          </a:prstGeom>
        </p:spPr>
      </p:pic>
      <p:pic>
        <p:nvPicPr>
          <p:cNvPr id="6" name="Picture 5" descr="A black and blue text&#10;&#10;Description automatically generated">
            <a:extLst>
              <a:ext uri="{FF2B5EF4-FFF2-40B4-BE49-F238E27FC236}">
                <a16:creationId xmlns:a16="http://schemas.microsoft.com/office/drawing/2014/main" id="{9460D1CC-E031-CC49-F40E-87B581ED45E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174659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801339"/>
            <a:ext cx="9618059" cy="3385542"/>
          </a:xfrm>
          <a:prstGeom prst="rect">
            <a:avLst/>
          </a:prstGeom>
          <a:noFill/>
        </p:spPr>
        <p:txBody>
          <a:bodyPr wrap="square" lIns="91440" tIns="45720" rIns="91440" bIns="45720" anchor="t">
            <a:spAutoFit/>
          </a:bodyPr>
          <a:lstStyle/>
          <a:p>
            <a:r>
              <a:rPr lang="en-GB" sz="2800">
                <a:solidFill>
                  <a:srgbClr val="EC6E50"/>
                </a:solidFill>
                <a:latin typeface="Calibri" panose="020F0502020204030204" pitchFamily="34" charset="0"/>
                <a:cs typeface="Calibri" panose="020F0502020204030204" pitchFamily="34" charset="0"/>
              </a:rPr>
              <a:t>I'd</a:t>
            </a:r>
            <a:r>
              <a:rPr lang="en-GB" sz="2800">
                <a:solidFill>
                  <a:srgbClr val="EC6E50"/>
                </a:solidFill>
                <a:effectLst/>
                <a:latin typeface="Calibri" panose="020F0502020204030204" pitchFamily="34" charset="0"/>
                <a:cs typeface="Calibri" panose="020F0502020204030204" pitchFamily="34" charset="0"/>
              </a:rPr>
              <a:t> like to emphasise how good the recruitment process for the Enterprise Adviser role is; I always knew where I was, the team were so efficient and there was good training. To anyone who is nervous about it, I would say that the onboarding team will be helpful in explaining what the role is and what you need to do. It was tremendous and a positive part of the process for me</a:t>
            </a:r>
          </a:p>
          <a:p>
            <a:endParaRPr lang="en-GB" sz="2800">
              <a:solidFill>
                <a:srgbClr val="575756"/>
              </a:solidFill>
              <a:effectLst/>
              <a:latin typeface="Calibri" panose="020F0502020204030204" pitchFamily="34" charset="0"/>
              <a:ea typeface="Lato"/>
              <a:cs typeface="Calibri" panose="020F0502020204030204" pitchFamily="34" charset="0"/>
            </a:endParaRPr>
          </a:p>
          <a:p>
            <a:r>
              <a:rPr lang="en-GB" b="1">
                <a:solidFill>
                  <a:srgbClr val="00A8A9"/>
                </a:solidFill>
                <a:effectLst/>
                <a:latin typeface="Calibri" panose="020F0502020204030204" pitchFamily="34" charset="0"/>
                <a:ea typeface="Lato"/>
                <a:cs typeface="Calibri" panose="020F0502020204030204" pitchFamily="34" charset="0"/>
              </a:rPr>
              <a:t>Jon Tobbell, Enterprise Adviser</a:t>
            </a:r>
            <a:r>
              <a:rPr lang="en-GB" b="1">
                <a:solidFill>
                  <a:srgbClr val="00A8A9"/>
                </a:solidFill>
                <a:latin typeface="Calibri" panose="020F0502020204030204" pitchFamily="34" charset="0"/>
                <a:ea typeface="Lato"/>
                <a:cs typeface="Calibri" panose="020F0502020204030204" pitchFamily="34" charset="0"/>
              </a:rPr>
              <a:t> </a:t>
            </a:r>
            <a:endParaRPr lang="en-GB" b="1">
              <a:solidFill>
                <a:srgbClr val="00A8A9"/>
              </a:solidFill>
              <a:effectLst/>
              <a:latin typeface="Calibri" panose="020F0502020204030204" pitchFamily="34" charset="0"/>
              <a:ea typeface="Lato"/>
              <a:cs typeface="Calibri" panose="020F0502020204030204" pitchFamily="34" charset="0"/>
            </a:endParaRPr>
          </a:p>
        </p:txBody>
      </p:sp>
      <p:pic>
        <p:nvPicPr>
          <p:cNvPr id="4" name="Picture 3" descr="Logo, icon&#10;&#10;Description automatically generated">
            <a:extLst>
              <a:ext uri="{FF2B5EF4-FFF2-40B4-BE49-F238E27FC236}">
                <a16:creationId xmlns:a16="http://schemas.microsoft.com/office/drawing/2014/main" id="{47C9AD54-4252-D8B4-D222-27FF0271FCF6}"/>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6" name="Picture 5">
            <a:extLst>
              <a:ext uri="{FF2B5EF4-FFF2-40B4-BE49-F238E27FC236}">
                <a16:creationId xmlns:a16="http://schemas.microsoft.com/office/drawing/2014/main" id="{D7453FDF-5BF5-34A3-9850-72959EBD929A}"/>
              </a:ext>
            </a:extLst>
          </p:cNvPr>
          <p:cNvPicPr>
            <a:picLocks noChangeAspect="1"/>
          </p:cNvPicPr>
          <p:nvPr/>
        </p:nvPicPr>
        <p:blipFill rotWithShape="1">
          <a:blip r:embed="rId3"/>
          <a:srcRect b="66017"/>
          <a:stretch/>
        </p:blipFill>
        <p:spPr>
          <a:xfrm>
            <a:off x="7289800" y="5192091"/>
            <a:ext cx="4902200" cy="1665909"/>
          </a:xfrm>
          <a:prstGeom prst="rect">
            <a:avLst/>
          </a:prstGeom>
        </p:spPr>
      </p:pic>
      <p:pic>
        <p:nvPicPr>
          <p:cNvPr id="7" name="Picture 6">
            <a:extLst>
              <a:ext uri="{FF2B5EF4-FFF2-40B4-BE49-F238E27FC236}">
                <a16:creationId xmlns:a16="http://schemas.microsoft.com/office/drawing/2014/main" id="{010CBFC2-DA76-7465-C175-7D39850A4DF7}"/>
              </a:ext>
            </a:extLst>
          </p:cNvPr>
          <p:cNvPicPr>
            <a:picLocks noChangeAspect="1"/>
          </p:cNvPicPr>
          <p:nvPr/>
        </p:nvPicPr>
        <p:blipFill rotWithShape="1">
          <a:blip r:embed="rId4"/>
          <a:srcRect r="28989"/>
          <a:stretch/>
        </p:blipFill>
        <p:spPr>
          <a:xfrm>
            <a:off x="10451445" y="1546127"/>
            <a:ext cx="1740555" cy="2451100"/>
          </a:xfrm>
          <a:prstGeom prst="rect">
            <a:avLst/>
          </a:prstGeom>
        </p:spPr>
      </p:pic>
      <p:pic>
        <p:nvPicPr>
          <p:cNvPr id="2" name="Picture 1" descr="A black and blue text&#10;&#10;Description automatically generated">
            <a:extLst>
              <a:ext uri="{FF2B5EF4-FFF2-40B4-BE49-F238E27FC236}">
                <a16:creationId xmlns:a16="http://schemas.microsoft.com/office/drawing/2014/main" id="{10DC988E-1675-B2D0-EA6B-B3C402498F9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491945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44288"/>
            <a:ext cx="10339182" cy="2800767"/>
          </a:xfrm>
          <a:prstGeom prst="rect">
            <a:avLst/>
          </a:prstGeom>
          <a:noFill/>
        </p:spPr>
        <p:txBody>
          <a:bodyPr wrap="square" lIns="91440" tIns="45720" rIns="91440" bIns="45720" anchor="t">
            <a:spAutoFit/>
          </a:bodyPr>
          <a:lstStyle/>
          <a:p>
            <a:r>
              <a:rPr lang="en-GB" sz="2800">
                <a:solidFill>
                  <a:srgbClr val="00A8A9"/>
                </a:solidFill>
                <a:latin typeface="Calibri"/>
                <a:ea typeface="+mn-lt"/>
                <a:cs typeface="Calibri"/>
              </a:rPr>
              <a:t>I always thought I had a challenging job, but there is no comparison with what these teachers are doing with the pupil's day </a:t>
            </a:r>
            <a:endParaRPr lang="en-US" sz="2800">
              <a:solidFill>
                <a:srgbClr val="00A8A9"/>
              </a:solidFill>
              <a:latin typeface="Calibri"/>
              <a:ea typeface="+mn-lt"/>
              <a:cs typeface="Calibri"/>
            </a:endParaRPr>
          </a:p>
          <a:p>
            <a:r>
              <a:rPr lang="en-GB" sz="2800">
                <a:solidFill>
                  <a:srgbClr val="00A8A9"/>
                </a:solidFill>
                <a:latin typeface="Calibri"/>
                <a:ea typeface="+mn-lt"/>
                <a:cs typeface="Calibri"/>
              </a:rPr>
              <a:t>in, day out and with passion, loyalty and commitment. To anyone considering becoming an Enterprise Adviser, I would say it is the most amazing experience. I feel incredibly privileged to be part of it. </a:t>
            </a:r>
            <a:endParaRPr lang="en-GB" sz="2800">
              <a:solidFill>
                <a:srgbClr val="00A8A9"/>
              </a:solidFill>
              <a:latin typeface="Calibri" panose="020F0502020204030204" pitchFamily="34" charset="0"/>
              <a:ea typeface="Lato"/>
              <a:cs typeface="Calibri" panose="020F0502020204030204" pitchFamily="34" charset="0"/>
            </a:endParaRPr>
          </a:p>
          <a:p>
            <a:endParaRPr lang="en-GB" b="1">
              <a:solidFill>
                <a:srgbClr val="EC6E50"/>
              </a:solidFill>
              <a:latin typeface="Calibri"/>
              <a:ea typeface="Lato"/>
              <a:cs typeface="Calibri"/>
            </a:endParaRPr>
          </a:p>
          <a:p>
            <a:r>
              <a:rPr lang="en-GB" b="1">
                <a:solidFill>
                  <a:srgbClr val="EC6E50"/>
                </a:solidFill>
                <a:latin typeface="Calibri"/>
                <a:ea typeface="Lato"/>
                <a:cs typeface="Calibri"/>
              </a:rPr>
              <a:t>Dawn Collins, Enterprise Adviser </a:t>
            </a:r>
            <a:endParaRPr lang="en-GB"/>
          </a:p>
        </p:txBody>
      </p:sp>
      <p:pic>
        <p:nvPicPr>
          <p:cNvPr id="2" name="Picture 1" descr="Logo, icon&#10;&#10;Description automatically generated">
            <a:extLst>
              <a:ext uri="{FF2B5EF4-FFF2-40B4-BE49-F238E27FC236}">
                <a16:creationId xmlns:a16="http://schemas.microsoft.com/office/drawing/2014/main" id="{5513D68E-817F-6D85-D466-9417C75915AD}"/>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3" name="Picture 2">
            <a:extLst>
              <a:ext uri="{FF2B5EF4-FFF2-40B4-BE49-F238E27FC236}">
                <a16:creationId xmlns:a16="http://schemas.microsoft.com/office/drawing/2014/main" id="{E1CD8011-1813-9031-947B-67B92EFAFEC7}"/>
              </a:ext>
            </a:extLst>
          </p:cNvPr>
          <p:cNvPicPr>
            <a:picLocks noChangeAspect="1"/>
          </p:cNvPicPr>
          <p:nvPr/>
        </p:nvPicPr>
        <p:blipFill rotWithShape="1">
          <a:blip r:embed="rId3"/>
          <a:srcRect r="62200"/>
          <a:stretch/>
        </p:blipFill>
        <p:spPr>
          <a:xfrm>
            <a:off x="11265489" y="1568187"/>
            <a:ext cx="926511" cy="2451100"/>
          </a:xfrm>
          <a:prstGeom prst="rect">
            <a:avLst/>
          </a:prstGeom>
        </p:spPr>
      </p:pic>
      <p:pic>
        <p:nvPicPr>
          <p:cNvPr id="4" name="Picture 3">
            <a:extLst>
              <a:ext uri="{FF2B5EF4-FFF2-40B4-BE49-F238E27FC236}">
                <a16:creationId xmlns:a16="http://schemas.microsoft.com/office/drawing/2014/main" id="{27C28281-D3BC-0AFB-0B71-8DDAB4BDD0DD}"/>
              </a:ext>
            </a:extLst>
          </p:cNvPr>
          <p:cNvPicPr>
            <a:picLocks noChangeAspect="1"/>
          </p:cNvPicPr>
          <p:nvPr/>
        </p:nvPicPr>
        <p:blipFill>
          <a:blip r:embed="rId4"/>
          <a:stretch>
            <a:fillRect/>
          </a:stretch>
        </p:blipFill>
        <p:spPr>
          <a:xfrm>
            <a:off x="10172185" y="5094286"/>
            <a:ext cx="1219200" cy="1219200"/>
          </a:xfrm>
          <a:prstGeom prst="rect">
            <a:avLst/>
          </a:prstGeom>
        </p:spPr>
      </p:pic>
      <p:pic>
        <p:nvPicPr>
          <p:cNvPr id="6" name="Picture 5" descr="A black and blue text&#10;&#10;Description automatically generated">
            <a:extLst>
              <a:ext uri="{FF2B5EF4-FFF2-40B4-BE49-F238E27FC236}">
                <a16:creationId xmlns:a16="http://schemas.microsoft.com/office/drawing/2014/main" id="{498561DD-A86D-5FA7-2D12-25E07AE88C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16569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676920"/>
            <a:ext cx="10339182" cy="393954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a:ln>
                  <a:noFill/>
                </a:ln>
                <a:solidFill>
                  <a:srgbClr val="00A8A9"/>
                </a:solidFill>
                <a:effectLst/>
                <a:uLnTx/>
                <a:uFillTx/>
                <a:latin typeface="Calibri"/>
                <a:ea typeface="+mn-ea"/>
                <a:cs typeface="Calibri"/>
              </a:rPr>
              <a:t>I passionately believe that longevity as an Enterprise Adviser can be found in seeking mutually beneficial scenarios for both school and employer. Engaging with a SEND school has helped us at Aaron Services better educate our team on diversity and inclusion, inspiring us to offer more community value to our local contracts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4000" b="0" i="0" u="none" strike="noStrike" kern="1200" cap="none" spc="0" normalizeH="0" baseline="0" noProof="0">
              <a:ln>
                <a:noFill/>
              </a:ln>
              <a:solidFill>
                <a:srgbClr val="575756"/>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EC6E50"/>
                </a:solidFill>
                <a:effectLst/>
                <a:uLnTx/>
                <a:uFillTx/>
                <a:latin typeface="Calibri" panose="020F0502020204030204" pitchFamily="34" charset="0"/>
                <a:ea typeface="+mn-ea"/>
                <a:cs typeface="Calibri" panose="020F0502020204030204" pitchFamily="34" charset="0"/>
              </a:rPr>
              <a:t>Kirstie Payne , Enterprise Adviser </a:t>
            </a:r>
          </a:p>
        </p:txBody>
      </p:sp>
      <p:pic>
        <p:nvPicPr>
          <p:cNvPr id="2" name="Picture 1" descr="Logo, icon&#10;&#10;Description automatically generated">
            <a:extLst>
              <a:ext uri="{FF2B5EF4-FFF2-40B4-BE49-F238E27FC236}">
                <a16:creationId xmlns:a16="http://schemas.microsoft.com/office/drawing/2014/main" id="{5513D68E-817F-6D85-D466-9417C75915AD}"/>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3" name="Picture 2">
            <a:extLst>
              <a:ext uri="{FF2B5EF4-FFF2-40B4-BE49-F238E27FC236}">
                <a16:creationId xmlns:a16="http://schemas.microsoft.com/office/drawing/2014/main" id="{A93CDE2F-5AEA-615F-B5A9-179459A8D509}"/>
              </a:ext>
            </a:extLst>
          </p:cNvPr>
          <p:cNvPicPr>
            <a:picLocks noChangeAspect="1"/>
          </p:cNvPicPr>
          <p:nvPr/>
        </p:nvPicPr>
        <p:blipFill rotWithShape="1">
          <a:blip r:embed="rId3"/>
          <a:srcRect t="1" r="15992" b="65138"/>
          <a:stretch/>
        </p:blipFill>
        <p:spPr>
          <a:xfrm>
            <a:off x="8073722" y="5149030"/>
            <a:ext cx="4118278" cy="1708970"/>
          </a:xfrm>
          <a:prstGeom prst="rect">
            <a:avLst/>
          </a:prstGeom>
        </p:spPr>
      </p:pic>
      <p:pic>
        <p:nvPicPr>
          <p:cNvPr id="4" name="Picture 3">
            <a:extLst>
              <a:ext uri="{FF2B5EF4-FFF2-40B4-BE49-F238E27FC236}">
                <a16:creationId xmlns:a16="http://schemas.microsoft.com/office/drawing/2014/main" id="{4D7D4364-73E2-3881-B1F6-31EDB6798DED}"/>
              </a:ext>
            </a:extLst>
          </p:cNvPr>
          <p:cNvPicPr>
            <a:picLocks noChangeAspect="1"/>
          </p:cNvPicPr>
          <p:nvPr/>
        </p:nvPicPr>
        <p:blipFill rotWithShape="1">
          <a:blip r:embed="rId4"/>
          <a:srcRect r="53548"/>
          <a:stretch/>
        </p:blipFill>
        <p:spPr>
          <a:xfrm>
            <a:off x="11053434" y="1273200"/>
            <a:ext cx="1138566" cy="2451100"/>
          </a:xfrm>
          <a:prstGeom prst="rect">
            <a:avLst/>
          </a:prstGeom>
        </p:spPr>
      </p:pic>
      <p:pic>
        <p:nvPicPr>
          <p:cNvPr id="6" name="Picture 5" descr="A black and blue text&#10;&#10;Description automatically generated">
            <a:extLst>
              <a:ext uri="{FF2B5EF4-FFF2-40B4-BE49-F238E27FC236}">
                <a16:creationId xmlns:a16="http://schemas.microsoft.com/office/drawing/2014/main" id="{F97A4A09-2318-E30F-56AD-FBC75375C59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337554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93ACF-C3C6-1859-39F8-4DBE9E5CAEFC}"/>
              </a:ext>
            </a:extLst>
          </p:cNvPr>
          <p:cNvSpPr txBox="1"/>
          <p:nvPr/>
        </p:nvSpPr>
        <p:spPr>
          <a:xfrm>
            <a:off x="901975" y="2944288"/>
            <a:ext cx="10115249" cy="3385542"/>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a:ln>
                  <a:noFill/>
                </a:ln>
                <a:solidFill>
                  <a:srgbClr val="EC6E50"/>
                </a:solidFill>
                <a:effectLst/>
                <a:uLnTx/>
                <a:uFillTx/>
                <a:latin typeface="Calibri"/>
                <a:ea typeface="+mn-ea"/>
                <a:cs typeface="Calibri"/>
              </a:rPr>
              <a:t>Being an Enterprise Adviser has made me a better employer, it has made me a better customer, and a better supplier. I am more aware of people I deal with in my business life, I have much better engagement from the people who work for me, including higher retention rates. The way we recruit and the way I run my business has changed!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a:ln>
                <a:noFill/>
              </a:ln>
              <a:solidFill>
                <a:srgbClr val="EC6E50"/>
              </a:solidFill>
              <a:effectLst/>
              <a:uLnTx/>
              <a:uFillTx/>
              <a:latin typeface="Calibri"/>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A8A9"/>
                </a:solidFill>
                <a:effectLst/>
                <a:uLnTx/>
                <a:uFillTx/>
                <a:latin typeface="Calibri"/>
                <a:ea typeface="+mn-ea"/>
                <a:cs typeface="Calibri"/>
              </a:rPr>
              <a:t>Richard Osborne, Enterprise Adviser</a:t>
            </a:r>
            <a:r>
              <a:rPr kumimoji="0" lang="en-GB" sz="1800" b="0" i="0" u="none" strike="noStrike" kern="1200" cap="none" spc="0" normalizeH="0" baseline="0" noProof="0">
                <a:ln>
                  <a:noFill/>
                </a:ln>
                <a:solidFill>
                  <a:srgbClr val="00A8A9"/>
                </a:solidFill>
                <a:effectLst/>
                <a:uLnTx/>
                <a:uFillTx/>
                <a:latin typeface="Calibri"/>
                <a:ea typeface="+mn-ea"/>
                <a:cs typeface="Calibri"/>
              </a:rPr>
              <a:t> </a:t>
            </a:r>
            <a:endParaRPr kumimoji="0" lang="en-GB" sz="1800" b="1" i="0" u="none" strike="noStrike" kern="1200" cap="none" spc="0" normalizeH="0" baseline="0" noProof="0">
              <a:ln>
                <a:noFill/>
              </a:ln>
              <a:solidFill>
                <a:srgbClr val="00A8A9"/>
              </a:solidFill>
              <a:effectLst/>
              <a:uLnTx/>
              <a:uFillTx/>
              <a:latin typeface="Calibri"/>
              <a:ea typeface="Lato"/>
              <a:cs typeface="Calibri"/>
            </a:endParaRPr>
          </a:p>
        </p:txBody>
      </p:sp>
      <p:pic>
        <p:nvPicPr>
          <p:cNvPr id="2" name="Picture 1" descr="Logo, icon&#10;&#10;Description automatically generated">
            <a:extLst>
              <a:ext uri="{FF2B5EF4-FFF2-40B4-BE49-F238E27FC236}">
                <a16:creationId xmlns:a16="http://schemas.microsoft.com/office/drawing/2014/main" id="{5513D68E-817F-6D85-D466-9417C75915AD}"/>
              </a:ext>
            </a:extLst>
          </p:cNvPr>
          <p:cNvPicPr>
            <a:picLocks noChangeAspect="1"/>
          </p:cNvPicPr>
          <p:nvPr/>
        </p:nvPicPr>
        <p:blipFill>
          <a:blip r:embed="rId2"/>
          <a:stretch>
            <a:fillRect/>
          </a:stretch>
        </p:blipFill>
        <p:spPr>
          <a:xfrm>
            <a:off x="901975" y="1212048"/>
            <a:ext cx="1540565" cy="1540565"/>
          </a:xfrm>
          <a:prstGeom prst="rect">
            <a:avLst/>
          </a:prstGeom>
        </p:spPr>
      </p:pic>
      <p:pic>
        <p:nvPicPr>
          <p:cNvPr id="3" name="Picture 2">
            <a:extLst>
              <a:ext uri="{FF2B5EF4-FFF2-40B4-BE49-F238E27FC236}">
                <a16:creationId xmlns:a16="http://schemas.microsoft.com/office/drawing/2014/main" id="{A93CDE2F-5AEA-615F-B5A9-179459A8D509}"/>
              </a:ext>
            </a:extLst>
          </p:cNvPr>
          <p:cNvPicPr>
            <a:picLocks noChangeAspect="1"/>
          </p:cNvPicPr>
          <p:nvPr/>
        </p:nvPicPr>
        <p:blipFill rotWithShape="1">
          <a:blip r:embed="rId3"/>
          <a:srcRect t="1" r="15992" b="65138"/>
          <a:stretch/>
        </p:blipFill>
        <p:spPr>
          <a:xfrm>
            <a:off x="8073722" y="5149030"/>
            <a:ext cx="4118278" cy="1708970"/>
          </a:xfrm>
          <a:prstGeom prst="rect">
            <a:avLst/>
          </a:prstGeom>
        </p:spPr>
      </p:pic>
      <p:pic>
        <p:nvPicPr>
          <p:cNvPr id="4" name="Picture 3">
            <a:extLst>
              <a:ext uri="{FF2B5EF4-FFF2-40B4-BE49-F238E27FC236}">
                <a16:creationId xmlns:a16="http://schemas.microsoft.com/office/drawing/2014/main" id="{4D7D4364-73E2-3881-B1F6-31EDB6798DED}"/>
              </a:ext>
            </a:extLst>
          </p:cNvPr>
          <p:cNvPicPr>
            <a:picLocks noChangeAspect="1"/>
          </p:cNvPicPr>
          <p:nvPr/>
        </p:nvPicPr>
        <p:blipFill rotWithShape="1">
          <a:blip r:embed="rId4"/>
          <a:srcRect r="53548"/>
          <a:stretch/>
        </p:blipFill>
        <p:spPr>
          <a:xfrm>
            <a:off x="11053434" y="1273200"/>
            <a:ext cx="1138566" cy="2451100"/>
          </a:xfrm>
          <a:prstGeom prst="rect">
            <a:avLst/>
          </a:prstGeom>
        </p:spPr>
      </p:pic>
      <p:pic>
        <p:nvPicPr>
          <p:cNvPr id="6" name="Picture 5" descr="A black and blue text&#10;&#10;Description automatically generated">
            <a:extLst>
              <a:ext uri="{FF2B5EF4-FFF2-40B4-BE49-F238E27FC236}">
                <a16:creationId xmlns:a16="http://schemas.microsoft.com/office/drawing/2014/main" id="{55C423A3-7D49-F9C2-401D-826F215CDEB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46155" y="308949"/>
            <a:ext cx="1806887" cy="731372"/>
          </a:xfrm>
          <a:prstGeom prst="rect">
            <a:avLst/>
          </a:prstGeom>
        </p:spPr>
      </p:pic>
    </p:spTree>
    <p:extLst>
      <p:ext uri="{BB962C8B-B14F-4D97-AF65-F5344CB8AC3E}">
        <p14:creationId xmlns:p14="http://schemas.microsoft.com/office/powerpoint/2010/main" val="4169375584"/>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1_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85ccd34-d5d8-431f-9fa1-7463347dfd6f">
      <Terms xmlns="http://schemas.microsoft.com/office/infopath/2007/PartnerControls"/>
    </lcf76f155ced4ddcb4097134ff3c332f>
    <TaxCatchAll xmlns="75ca23ed-fdba-4544-8426-dc162b381dbf" xsi:nil="true"/>
    <SharedWithUsers xmlns="75ca23ed-fdba-4544-8426-dc162b381dbf">
      <UserInfo>
        <DisplayName>Laura Zamburlini</DisplayName>
        <AccountId>615</AccountId>
        <AccountType/>
      </UserInfo>
      <UserInfo>
        <DisplayName>Abdul Bathin</DisplayName>
        <AccountId>28</AccountId>
        <AccountType/>
      </UserInfo>
      <UserInfo>
        <DisplayName>Julian Buttery</DisplayName>
        <AccountId>92</AccountId>
        <AccountType/>
      </UserInfo>
      <UserInfo>
        <DisplayName>Matt Payler</DisplayName>
        <AccountId>620</AccountId>
        <AccountType/>
      </UserInfo>
      <UserInfo>
        <DisplayName>Izzy Plant</DisplayName>
        <AccountId>654</AccountId>
        <AccountType/>
      </UserInfo>
      <UserInfo>
        <DisplayName>Oli Hallam</DisplayName>
        <AccountId>90</AccountId>
        <AccountType/>
      </UserInfo>
      <UserInfo>
        <DisplayName>Tash Dillon</DisplayName>
        <AccountId>594</AccountId>
        <AccountType/>
      </UserInfo>
      <UserInfo>
        <DisplayName>Tommy Harrison</DisplayName>
        <AccountId>938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F39B86FB1895488F3452DCDE709472" ma:contentTypeVersion="15" ma:contentTypeDescription="Create a new document." ma:contentTypeScope="" ma:versionID="24bf132b1d81413141dd4fc3b71a6813">
  <xsd:schema xmlns:xsd="http://www.w3.org/2001/XMLSchema" xmlns:xs="http://www.w3.org/2001/XMLSchema" xmlns:p="http://schemas.microsoft.com/office/2006/metadata/properties" xmlns:ns2="a85ccd34-d5d8-431f-9fa1-7463347dfd6f" xmlns:ns3="75ca23ed-fdba-4544-8426-dc162b381dbf" targetNamespace="http://schemas.microsoft.com/office/2006/metadata/properties" ma:root="true" ma:fieldsID="bcdd9fb78370b14534f9ab1b5efcf58c" ns2:_="" ns3:_="">
    <xsd:import namespace="a85ccd34-d5d8-431f-9fa1-7463347dfd6f"/>
    <xsd:import namespace="75ca23ed-fdba-4544-8426-dc162b381d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5ccd34-d5d8-431f-9fa1-7463347dfd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6e0c83f-acaa-4304-b138-9c5a9482c26e" ma:termSetId="09814cd3-568e-fe90-9814-8d621ff8fb84" ma:anchorId="fba54fb3-c3e1-fe81-a776-ca4b69148c4d" ma:open="true" ma:isKeyword="false">
      <xsd:complexType>
        <xsd:sequence>
          <xsd:element ref="pc:Terms" minOccurs="0" maxOccurs="1"/>
        </xsd:sequence>
      </xsd:complex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ca23ed-fdba-4544-8426-dc162b381db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9cbb2ce6-2230-43a8-88c3-379826f620ab}" ma:internalName="TaxCatchAll" ma:showField="CatchAllData" ma:web="75ca23ed-fdba-4544-8426-dc162b381d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0494E5-2A7F-4534-BAD3-84A99E3A1E22}">
  <ds:schemaRefs>
    <ds:schemaRef ds:uri="http://schemas.microsoft.com/office/2006/metadata/properties"/>
    <ds:schemaRef ds:uri="http://schemas.microsoft.com/office/2006/documentManagement/types"/>
    <ds:schemaRef ds:uri="75ca23ed-fdba-4544-8426-dc162b381dbf"/>
    <ds:schemaRef ds:uri="http://schemas.microsoft.com/office/infopath/2007/PartnerControls"/>
    <ds:schemaRef ds:uri="http://purl.org/dc/terms/"/>
    <ds:schemaRef ds:uri="http://purl.org/dc/dcmitype/"/>
    <ds:schemaRef ds:uri="http://schemas.openxmlformats.org/package/2006/metadata/core-properties"/>
    <ds:schemaRef ds:uri="http://purl.org/dc/elements/1.1/"/>
    <ds:schemaRef ds:uri="a85ccd34-d5d8-431f-9fa1-7463347dfd6f"/>
    <ds:schemaRef ds:uri="http://www.w3.org/XML/1998/namespace"/>
  </ds:schemaRefs>
</ds:datastoreItem>
</file>

<file path=customXml/itemProps2.xml><?xml version="1.0" encoding="utf-8"?>
<ds:datastoreItem xmlns:ds="http://schemas.openxmlformats.org/officeDocument/2006/customXml" ds:itemID="{AD2C942A-1CD8-4B14-9B47-CD65AF5C13E9}">
  <ds:schemaRefs>
    <ds:schemaRef ds:uri="http://schemas.microsoft.com/sharepoint/v3/contenttype/forms"/>
  </ds:schemaRefs>
</ds:datastoreItem>
</file>

<file path=customXml/itemProps3.xml><?xml version="1.0" encoding="utf-8"?>
<ds:datastoreItem xmlns:ds="http://schemas.openxmlformats.org/officeDocument/2006/customXml" ds:itemID="{A581CFC6-6A1F-4B15-903B-DF02C12A5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5ccd34-d5d8-431f-9fa1-7463347dfd6f"/>
    <ds:schemaRef ds:uri="75ca23ed-fdba-4544-8426-dc162b381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TotalTime>
  <Words>1084</Words>
  <Application>Microsoft Office PowerPoint</Application>
  <PresentationFormat>Widescreen</PresentationFormat>
  <Paragraphs>53</Paragraphs>
  <Slides>17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Calibri Light</vt:lpstr>
      <vt:lpstr>Office Theme 2013 - 2022</vt:lpstr>
      <vt:lpstr>1_Office Theme 2013 - 2022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Clarke</dc:creator>
  <cp:lastModifiedBy>Abdul Bathin</cp:lastModifiedBy>
  <cp:revision>2</cp:revision>
  <dcterms:created xsi:type="dcterms:W3CDTF">2023-01-04T15:19:30Z</dcterms:created>
  <dcterms:modified xsi:type="dcterms:W3CDTF">2024-04-29T11:55:38Z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0x0101001AF39B86FB1895488F3452DCDE709472</vt:lpwstr>
  </property>
  <property fmtid="{D5CDD505-2E9C-101B-9397-08002B2CF9AE}" pid="3" name="Document Type">
    <vt:lpwstr/>
  </property>
  <property fmtid="{D5CDD505-2E9C-101B-9397-08002B2CF9AE}" pid="4" name="MediaServiceImageTags">
    <vt:lpwstr/>
  </property>
</Properties>
</file>